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2" r:id="rId2"/>
    <p:sldMasterId id="2147483695" r:id="rId3"/>
  </p:sldMasterIdLst>
  <p:notesMasterIdLst>
    <p:notesMasterId r:id="rId50"/>
  </p:notesMasterIdLst>
  <p:sldIdLst>
    <p:sldId id="300" r:id="rId4"/>
    <p:sldId id="462" r:id="rId5"/>
    <p:sldId id="375" r:id="rId6"/>
    <p:sldId id="376" r:id="rId7"/>
    <p:sldId id="402" r:id="rId8"/>
    <p:sldId id="403" r:id="rId9"/>
    <p:sldId id="404" r:id="rId10"/>
    <p:sldId id="405" r:id="rId11"/>
    <p:sldId id="406" r:id="rId12"/>
    <p:sldId id="407" r:id="rId13"/>
    <p:sldId id="408" r:id="rId14"/>
    <p:sldId id="409" r:id="rId15"/>
    <p:sldId id="410" r:id="rId16"/>
    <p:sldId id="411" r:id="rId17"/>
    <p:sldId id="412" r:id="rId18"/>
    <p:sldId id="413" r:id="rId19"/>
    <p:sldId id="424" r:id="rId20"/>
    <p:sldId id="414" r:id="rId21"/>
    <p:sldId id="415" r:id="rId22"/>
    <p:sldId id="416" r:id="rId23"/>
    <p:sldId id="417" r:id="rId24"/>
    <p:sldId id="459" r:id="rId25"/>
    <p:sldId id="457" r:id="rId26"/>
    <p:sldId id="458" r:id="rId27"/>
    <p:sldId id="453" r:id="rId28"/>
    <p:sldId id="454" r:id="rId29"/>
    <p:sldId id="430" r:id="rId30"/>
    <p:sldId id="428" r:id="rId31"/>
    <p:sldId id="429" r:id="rId32"/>
    <p:sldId id="431" r:id="rId33"/>
    <p:sldId id="427" r:id="rId34"/>
    <p:sldId id="441" r:id="rId35"/>
    <p:sldId id="442" r:id="rId36"/>
    <p:sldId id="443" r:id="rId37"/>
    <p:sldId id="444" r:id="rId38"/>
    <p:sldId id="445" r:id="rId39"/>
    <p:sldId id="446" r:id="rId40"/>
    <p:sldId id="449" r:id="rId41"/>
    <p:sldId id="450" r:id="rId42"/>
    <p:sldId id="451" r:id="rId43"/>
    <p:sldId id="452" r:id="rId44"/>
    <p:sldId id="421" r:id="rId45"/>
    <p:sldId id="455" r:id="rId46"/>
    <p:sldId id="460" r:id="rId47"/>
    <p:sldId id="456" r:id="rId48"/>
    <p:sldId id="423"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uck, James" initials="HJ" lastIdx="7" clrIdx="0">
    <p:extLst/>
  </p:cmAuthor>
  <p:cmAuthor id="2" name="Thorsten Swider" initials="TS" lastIdx="5"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78" autoAdjust="0"/>
    <p:restoredTop sz="97698" autoAdjust="0"/>
  </p:normalViewPr>
  <p:slideViewPr>
    <p:cSldViewPr snapToGrid="0">
      <p:cViewPr varScale="1">
        <p:scale>
          <a:sx n="112" d="100"/>
          <a:sy n="112" d="100"/>
        </p:scale>
        <p:origin x="1686" y="108"/>
      </p:cViewPr>
      <p:guideLst>
        <p:guide orient="horz" pos="2160"/>
        <p:guide pos="2880"/>
      </p:guideLst>
    </p:cSldViewPr>
  </p:slideViewPr>
  <p:notesTextViewPr>
    <p:cViewPr>
      <p:scale>
        <a:sx n="1" d="1"/>
        <a:sy n="1" d="1"/>
      </p:scale>
      <p:origin x="0" y="0"/>
    </p:cViewPr>
  </p:notesTextViewPr>
  <p:sorterViewPr>
    <p:cViewPr>
      <p:scale>
        <a:sx n="128" d="100"/>
        <a:sy n="128" d="100"/>
      </p:scale>
      <p:origin x="0" y="-7230"/>
    </p:cViewPr>
  </p:sorterViewPr>
  <p:notesViewPr>
    <p:cSldViewPr snapToGrid="0">
      <p:cViewPr varScale="1">
        <p:scale>
          <a:sx n="75" d="100"/>
          <a:sy n="75" d="100"/>
        </p:scale>
        <p:origin x="1494"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commentAuthors" Target="commentAuthors.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0D0EE9-D155-4EF2-A320-D573086AD338}" type="datetimeFigureOut">
              <a:rPr lang="en-US" smtClean="0"/>
              <a:t>2/21/2019</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641DFB-AAB2-4FB4-A08B-4F38174FAD63}" type="slidenum">
              <a:rPr lang="en-US" smtClean="0"/>
              <a:t>‹#›</a:t>
            </a:fld>
            <a:endParaRPr lang="en-US" dirty="0"/>
          </a:p>
        </p:txBody>
      </p:sp>
    </p:spTree>
    <p:extLst>
      <p:ext uri="{BB962C8B-B14F-4D97-AF65-F5344CB8AC3E}">
        <p14:creationId xmlns:p14="http://schemas.microsoft.com/office/powerpoint/2010/main" val="284872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dni.gov/files/documents/ICA_2017_01.pdf"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133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marL="0" marR="0" lvl="0" indent="0" algn="r" defTabSz="457200" rtl="0" eaLnBrk="1" fontAlgn="base" latinLnBrk="0" hangingPunct="1">
              <a:lnSpc>
                <a:spcPct val="100000"/>
              </a:lnSpc>
              <a:spcBef>
                <a:spcPct val="0"/>
              </a:spcBef>
              <a:spcAft>
                <a:spcPct val="0"/>
              </a:spcAft>
              <a:buClrTx/>
              <a:buSzTx/>
              <a:buFontTx/>
              <a:buNone/>
              <a:tabLst/>
              <a:defRPr/>
            </a:pPr>
            <a:fld id="{D3F77F84-EBF5-4DC2-873D-49BD8B121CCF}" type="slidenum">
              <a:rPr kumimoji="0" lang="en-US" sz="1300" b="0" i="0" u="none" strike="noStrike" kern="1200" cap="none" spc="0" normalizeH="0" baseline="0" noProof="0">
                <a:ln>
                  <a:noFill/>
                </a:ln>
                <a:solidFill>
                  <a:prstClr val="black"/>
                </a:solidFill>
                <a:effectLst/>
                <a:uLnTx/>
                <a:uFillTx/>
                <a:latin typeface="Calibri"/>
                <a:ea typeface="+mn-ea"/>
                <a:cs typeface="Arial"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sz="1300" b="0" i="0" u="none" strike="noStrike" kern="1200" cap="none" spc="0" normalizeH="0" baseline="0" noProof="0" dirty="0">
              <a:ln>
                <a:noFill/>
              </a:ln>
              <a:solidFill>
                <a:prstClr val="black"/>
              </a:solidFill>
              <a:effectLst/>
              <a:uLnTx/>
              <a:uFillTx/>
              <a:latin typeface="Calibri"/>
              <a:ea typeface="+mn-ea"/>
              <a:cs typeface="Arial" charset="0"/>
            </a:endParaRPr>
          </a:p>
        </p:txBody>
      </p:sp>
    </p:spTree>
    <p:extLst>
      <p:ext uri="{BB962C8B-B14F-4D97-AF65-F5344CB8AC3E}">
        <p14:creationId xmlns:p14="http://schemas.microsoft.com/office/powerpoint/2010/main" val="1018902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33.</a:t>
            </a:r>
            <a:r>
              <a:rPr lang="en-US" b="0" baseline="0" dirty="0"/>
              <a:t> </a:t>
            </a:r>
            <a:r>
              <a:rPr lang="en-US" b="0" dirty="0"/>
              <a:t>FACT SHEET: Presidential Policy Directive on United States Cyber Incident Coordination: </a:t>
            </a:r>
            <a:r>
              <a:rPr lang="en-US" dirty="0"/>
              <a:t>https://obamawhitehouse.archives.gov/the-press-office/2016/07/26/fact-sheet-presidential-policy-directive-united-states-cyber-incident-1 (accessed 6/15/2018)</a:t>
            </a:r>
          </a:p>
        </p:txBody>
      </p:sp>
      <p:sp>
        <p:nvSpPr>
          <p:cNvPr id="4" name="Slide Number Placeholder 3"/>
          <p:cNvSpPr>
            <a:spLocks noGrp="1"/>
          </p:cNvSpPr>
          <p:nvPr>
            <p:ph type="sldNum" sz="quarter" idx="10"/>
          </p:nvPr>
        </p:nvSpPr>
        <p:spPr/>
        <p:txBody>
          <a:bodyPr/>
          <a:lstStyle/>
          <a:p>
            <a:fld id="{01641DFB-AAB2-4FB4-A08B-4F38174FAD63}" type="slidenum">
              <a:rPr lang="en-US" smtClean="0"/>
              <a:t>11</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34.</a:t>
            </a:r>
            <a:r>
              <a:rPr lang="en-US" b="0" baseline="0" dirty="0"/>
              <a:t> </a:t>
            </a:r>
            <a:r>
              <a:rPr lang="en-US" b="0" dirty="0"/>
              <a:t>FACT SHEET: Presidential Policy Directive on United States Cyber Incident Coordination: </a:t>
            </a:r>
            <a:r>
              <a:rPr lang="en-US" dirty="0"/>
              <a:t>https://obamawhitehouse.archives.gov/the-press-office/2016/07/26/fact-sheet-presidential-policy-directive-united-states-cyber-incident-1 (accessed 6/15/2018)</a:t>
            </a:r>
          </a:p>
        </p:txBody>
      </p:sp>
      <p:sp>
        <p:nvSpPr>
          <p:cNvPr id="4" name="Slide Number Placeholder 3"/>
          <p:cNvSpPr>
            <a:spLocks noGrp="1"/>
          </p:cNvSpPr>
          <p:nvPr>
            <p:ph type="sldNum" sz="quarter" idx="10"/>
          </p:nvPr>
        </p:nvSpPr>
        <p:spPr/>
        <p:txBody>
          <a:bodyPr/>
          <a:lstStyle/>
          <a:p>
            <a:fld id="{01641DFB-AAB2-4FB4-A08B-4F38174FAD63}" type="slidenum">
              <a:rPr lang="en-US" smtClean="0"/>
              <a:t>12</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35. Annex for Presidential Policy Directive -- United States Cyber Incident Coordination:</a:t>
            </a:r>
            <a:r>
              <a:rPr lang="en-US" baseline="0" dirty="0"/>
              <a:t> https://obamawhitehouse.archives.gov/the-press-office/2016/07/26/annex-presidential-policy-directive-united-states-cyber-incident (accessed 6/17/2018)</a:t>
            </a: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13</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36. Annex for Presidential Policy Directive -- United States Cyber Incident Coordination:</a:t>
            </a:r>
            <a:r>
              <a:rPr lang="en-US" baseline="0" dirty="0"/>
              <a:t> https://obamawhitehouse.archives.gov/the-press-office/2016/07/26/annex-presidential-policy-directive-united-states-cyber-incident (accessed 6/17/2018)</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14</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33. Annex for Presidential Policy Directive -- United States Cyber Incident Coordination:</a:t>
            </a:r>
            <a:r>
              <a:rPr lang="en-US" baseline="0" dirty="0"/>
              <a:t> https://obamawhitehouse.archives.gov/the-press-office/2016/07/26/annex-presidential-policy-directive-united-states-cyber-incident (accessed 6/17/2018)</a:t>
            </a: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15</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37. Annex for Presidential Policy Directive -- United States Cyber Incident Coordination:</a:t>
            </a:r>
            <a:r>
              <a:rPr lang="en-US" baseline="0" dirty="0"/>
              <a:t> https://obamawhitehouse.archives.gov/the-press-office/2016/07/26/annex-presidential-policy-directive-united-states-cyber-incident (accessed 6/17/2018)</a:t>
            </a: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16</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37. Annex for Presidential Policy Directive -- United States Cyber Incident Coordination:</a:t>
            </a:r>
            <a:r>
              <a:rPr lang="en-US" baseline="0" dirty="0"/>
              <a:t> https://obamawhitehouse.archives.gov/the-press-office/2016/07/26/annex-presidential-policy-directive-united-states-cyber-incident (accessed 6/17/2018)</a:t>
            </a: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17</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37. Annex for Presidential Policy Directive -- United States Cyber Incident Coordination:</a:t>
            </a:r>
            <a:r>
              <a:rPr lang="en-US" baseline="0" dirty="0"/>
              <a:t> https://obamawhitehouse.archives.gov/the-press-office/2016/07/26/annex-presidential-policy-directive-united-states-cyber-incident (accessed 6/17/2018)</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18</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25.</a:t>
            </a:r>
            <a:r>
              <a:rPr lang="en-US" baseline="0" dirty="0"/>
              <a:t> </a:t>
            </a:r>
            <a:r>
              <a:rPr lang="en-US" dirty="0"/>
              <a:t>Mission and Vision:</a:t>
            </a:r>
            <a:r>
              <a:rPr lang="en-US" baseline="0" dirty="0"/>
              <a:t> </a:t>
            </a:r>
            <a:r>
              <a:rPr lang="en-US" dirty="0"/>
              <a:t>http://www.cybercom.mil/About/Mission-and-Vision/ (accessed 6/7/2018)</a:t>
            </a:r>
          </a:p>
        </p:txBody>
      </p:sp>
      <p:sp>
        <p:nvSpPr>
          <p:cNvPr id="4" name="Slide Number Placeholder 3"/>
          <p:cNvSpPr>
            <a:spLocks noGrp="1"/>
          </p:cNvSpPr>
          <p:nvPr>
            <p:ph type="sldNum" sz="quarter" idx="10"/>
          </p:nvPr>
        </p:nvSpPr>
        <p:spPr/>
        <p:txBody>
          <a:bodyPr/>
          <a:lstStyle/>
          <a:p>
            <a:fld id="{01641DFB-AAB2-4FB4-A08B-4F38174FAD63}" type="slidenum">
              <a:rPr lang="en-US" smtClean="0"/>
              <a:t>19</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38. </a:t>
            </a:r>
            <a:r>
              <a:rPr lang="en-US" sz="1200" b="0" kern="1200" dirty="0">
                <a:solidFill>
                  <a:schemeClr val="tx1"/>
                </a:solidFill>
                <a:effectLst/>
                <a:latin typeface="+mn-lt"/>
                <a:ea typeface="+mn-ea"/>
                <a:cs typeface="+mn-cs"/>
              </a:rPr>
              <a:t>National Security Strategy President Barack Obama 2015,</a:t>
            </a:r>
            <a:r>
              <a:rPr lang="en-US" sz="1200" b="0" kern="1200" baseline="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II. Security. Assured Access to Shared Spaces. Cybersecurity, page 12.</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20</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dirty="0"/>
              <a:t>[1] Many other US government agencies are involved in cyber security including: </a:t>
            </a:r>
            <a:r>
              <a:rPr lang="en-US" sz="1200" kern="1200" dirty="0">
                <a:solidFill>
                  <a:schemeClr val="tx1"/>
                </a:solidFill>
                <a:effectLst/>
                <a:latin typeface="+mn-lt"/>
                <a:ea typeface="+mn-ea"/>
                <a:cs typeface="+mn-cs"/>
              </a:rPr>
              <a:t>Director of National Intelligence,</a:t>
            </a:r>
            <a:r>
              <a:rPr lang="en-US" sz="1200" kern="1200" baseline="0" dirty="0">
                <a:solidFill>
                  <a:schemeClr val="tx1"/>
                </a:solidFill>
                <a:effectLst/>
                <a:latin typeface="+mn-lt"/>
                <a:ea typeface="+mn-ea"/>
                <a:cs typeface="+mn-cs"/>
              </a:rPr>
              <a:t> department of Commerce-National Institute of Standards and Technology, </a:t>
            </a:r>
            <a:r>
              <a:rPr lang="en-US" sz="1200" kern="1200" dirty="0">
                <a:solidFill>
                  <a:schemeClr val="tx1"/>
                </a:solidFill>
                <a:effectLst/>
                <a:latin typeface="+mn-lt"/>
                <a:ea typeface="+mn-ea"/>
                <a:cs typeface="+mn-cs"/>
              </a:rPr>
              <a:t>NCCIC (National Cybersecurity and Communications Integration Center)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NCCIC is Comprised of NCCIC Operations &amp; Integration (NO&amp;I);United States Computer Emergency Readiness Team (US-CERT)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National Cybersecurity Protection System (NCPS), Industrial Control Systems Cyber Emergency Response Team (ICS-CERT), National Coordinating Center for Communications (NCC)),</a:t>
            </a:r>
            <a:r>
              <a:rPr lang="en-US" sz="1200" kern="1200" baseline="0" dirty="0">
                <a:solidFill>
                  <a:schemeClr val="tx1"/>
                </a:solidFill>
                <a:effectLst/>
                <a:latin typeface="+mn-lt"/>
                <a:ea typeface="+mn-ea"/>
                <a:cs typeface="+mn-cs"/>
              </a:rPr>
              <a:t> and The National Counterterrorism Center (NCTC).</a:t>
            </a:r>
            <a:endParaRPr lang="en-US" dirty="0">
              <a:effectLs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1641DFB-AAB2-4FB4-A08B-4F38174FAD6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27603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i="0" dirty="0"/>
              <a:t>39. Summary of the 2018</a:t>
            </a:r>
            <a:r>
              <a:rPr lang="en-US" i="0" baseline="0" dirty="0"/>
              <a:t> National Defense Strategy of the United States of America</a:t>
            </a:r>
            <a:r>
              <a:rPr lang="en-US" baseline="0" dirty="0"/>
              <a:t>, page 3, https://www.defense.gov/Portals/1/Documents/pubs/2018-National-Defense-Strategy-Summary.pdf (accessed 6/10/2018).</a:t>
            </a:r>
          </a:p>
          <a:p>
            <a:pPr marL="0" indent="0">
              <a:buNone/>
            </a:pPr>
            <a:r>
              <a:rPr lang="en-US" dirty="0"/>
              <a:t>40. National Security Strategy of the United States December 2017. Donald J. Trump,</a:t>
            </a:r>
            <a:r>
              <a:rPr lang="en-US" baseline="0" dirty="0"/>
              <a:t> page 12</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41. National Security Strategy of the United States December 2017. Donald J. Trump,</a:t>
            </a:r>
            <a:r>
              <a:rPr lang="en-US" baseline="0" dirty="0"/>
              <a:t> page 32.</a:t>
            </a: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21</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42.</a:t>
            </a:r>
            <a:r>
              <a:rPr lang="en-US" baseline="0" dirty="0"/>
              <a:t> </a:t>
            </a:r>
            <a:r>
              <a:rPr lang="en-US" dirty="0"/>
              <a:t>Joint Publication 3-12 (R):</a:t>
            </a:r>
            <a:r>
              <a:rPr lang="en-US" baseline="0" dirty="0"/>
              <a:t> Cyberspace Operations: https://fas.org/irp/doddir/dod/jp3_12r.pdf (accessed 6/27/2018)</a:t>
            </a: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23</a:t>
            </a:fld>
            <a:endParaRPr lang="en-US" dirty="0"/>
          </a:p>
        </p:txBody>
      </p:sp>
    </p:spTree>
    <p:extLst>
      <p:ext uri="{BB962C8B-B14F-4D97-AF65-F5344CB8AC3E}">
        <p14:creationId xmlns:p14="http://schemas.microsoft.com/office/powerpoint/2010/main" val="14393064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43. How the Pentagon’s cyber offensive against ISIS could shape the future for elite U.S. forces: https://www.washingtonpost.com/news/checkpoint/wp/2017/12/16/how-the-pentagons-cyber-offensive-against-isis-could-shape-the-future-for-elite-u-s-forces/?utm_term=.e9229663dbd8 (accessed 6/27/2018)</a:t>
            </a:r>
          </a:p>
          <a:p>
            <a:endParaRPr lang="en-US" dirty="0"/>
          </a:p>
          <a:p>
            <a:r>
              <a:rPr lang="en-US" dirty="0"/>
              <a:t>How CYBERCOM’s efforts against ISIS have changed: https://www.federaltimes.com/smr/cybercon/2017/11/28/how-cybercoms-efforts-against-isis-have-changed/ (accessed 6/27/2018)</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U.S. military has launched a new digital war against the Islamic State:</a:t>
            </a:r>
            <a:r>
              <a:rPr lang="en-US" b="0" baseline="0" dirty="0"/>
              <a:t> </a:t>
            </a:r>
            <a:r>
              <a:rPr lang="en-US" dirty="0"/>
              <a:t>https://www.washingtonpost.com/world/national-security/us-militarys-digital-war-against-the-islamic-state-is-off-to-a-slow-start/2016/07/15/76a3fe82-3da3-11e6-a66f-aa6c1883b6b1_story.html?utm_term=.44c1914f8aa6 (accessed 6/27/2018)</a:t>
            </a:r>
          </a:p>
        </p:txBody>
      </p:sp>
      <p:sp>
        <p:nvSpPr>
          <p:cNvPr id="4" name="Slide Number Placeholder 3"/>
          <p:cNvSpPr>
            <a:spLocks noGrp="1"/>
          </p:cNvSpPr>
          <p:nvPr>
            <p:ph type="sldNum" sz="quarter" idx="10"/>
          </p:nvPr>
        </p:nvSpPr>
        <p:spPr/>
        <p:txBody>
          <a:bodyPr/>
          <a:lstStyle/>
          <a:p>
            <a:fld id="{01641DFB-AAB2-4FB4-A08B-4F38174FAD63}" type="slidenum">
              <a:rPr lang="en-US" smtClean="0"/>
              <a:t>24</a:t>
            </a:fld>
            <a:endParaRPr lang="en-US" dirty="0"/>
          </a:p>
        </p:txBody>
      </p:sp>
    </p:spTree>
    <p:extLst>
      <p:ext uri="{BB962C8B-B14F-4D97-AF65-F5344CB8AC3E}">
        <p14:creationId xmlns:p14="http://schemas.microsoft.com/office/powerpoint/2010/main" val="1150977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44. Cyber Unified Coordination Group (UCG): https://doiu.doi.gov/trainingcds/GMS/CSIRT_OV_2017/page20819.html (accessed 6/27/2018)</a:t>
            </a:r>
          </a:p>
          <a:p>
            <a:r>
              <a:rPr lang="en-US" dirty="0"/>
              <a:t>45. Overview and Analysis of PPD-41: US Cyber Incident Coordination: https://www.lawfareblog.com/overview-and-analysis-ppd-41-us-cyber-incident-coordination (accessed 6/27/2018)</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46. The Federal Bureau</a:t>
            </a:r>
            <a:r>
              <a:rPr lang="en-US" baseline="0" dirty="0"/>
              <a:t> of Investigation’s Ability to Address the National Security Cyber Intrusion Threat: https://oig.justice.gov/reports/FBI/a1122r.pdf (</a:t>
            </a:r>
            <a:r>
              <a:rPr lang="en-US" dirty="0"/>
              <a:t>accessed 6/27/2018)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47. National Cyber Investigative Joint Task Force: https://www.fbi.gov/investigate/cyber/national-cyber-investigative-joint-task-force (accessed 6/27/2018)</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26</a:t>
            </a:fld>
            <a:endParaRPr lang="en-US" dirty="0"/>
          </a:p>
        </p:txBody>
      </p:sp>
    </p:spTree>
    <p:extLst>
      <p:ext uri="{BB962C8B-B14F-4D97-AF65-F5344CB8AC3E}">
        <p14:creationId xmlns:p14="http://schemas.microsoft.com/office/powerpoint/2010/main" val="4291914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a:t>49.</a:t>
            </a:r>
            <a:r>
              <a:rPr lang="en-US" i="0" baseline="0" dirty="0"/>
              <a:t> </a:t>
            </a:r>
            <a:r>
              <a:rPr lang="en-US" dirty="0"/>
              <a:t>Federal</a:t>
            </a:r>
            <a:r>
              <a:rPr lang="en-US" baseline="0" dirty="0"/>
              <a:t> Bureau of Investigation. </a:t>
            </a:r>
            <a:r>
              <a:rPr lang="en-US" i="1" baseline="0" dirty="0"/>
              <a:t>2017 Internet Crime Report, </a:t>
            </a:r>
            <a:r>
              <a:rPr lang="en-US" baseline="0" dirty="0"/>
              <a:t>page 20. (accessed 6/20/18).</a:t>
            </a: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28</a:t>
            </a:fld>
            <a:endParaRPr lang="en-US" dirty="0"/>
          </a:p>
        </p:txBody>
      </p:sp>
    </p:spTree>
    <p:extLst>
      <p:ext uri="{BB962C8B-B14F-4D97-AF65-F5344CB8AC3E}">
        <p14:creationId xmlns:p14="http://schemas.microsoft.com/office/powerpoint/2010/main" val="2829753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baseline="0" dirty="0"/>
              <a:t>50. </a:t>
            </a:r>
            <a:r>
              <a:rPr lang="en-US" dirty="0"/>
              <a:t>What were the 2014 Sony hacks?: https://www.vox.com/cards/sony-hack-north-korea/why-are-the-attacks-on-sony-a-big-deal (accessed 6/7/2018); The Sony Pictures hack, explained: https://www.washingtonpost.com/news/the-switch/wp/2014/12/18/the-sony-pictures-hack-explained/?noredirect=on&amp;utm_term=.8e4146a4fbfc (accessed 6/7/2018); Sony Got Hacked Hard: What We Know and Don't Know So Far: https://www.wired.com/2014/12/sony-hack-what-we-know/ (accessed 6/7/2018)</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29</a:t>
            </a:fld>
            <a:endParaRPr lang="en-US" dirty="0"/>
          </a:p>
        </p:txBody>
      </p:sp>
    </p:spTree>
    <p:extLst>
      <p:ext uri="{BB962C8B-B14F-4D97-AF65-F5344CB8AC3E}">
        <p14:creationId xmlns:p14="http://schemas.microsoft.com/office/powerpoint/2010/main" val="23048234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0000"/>
                </a:solidFill>
              </a:rPr>
              <a:t>51.</a:t>
            </a:r>
            <a:r>
              <a:rPr lang="en-US" baseline="0" dirty="0">
                <a:solidFill>
                  <a:srgbClr val="FF0000"/>
                </a:solidFill>
              </a:rPr>
              <a:t> </a:t>
            </a:r>
            <a:r>
              <a:rPr lang="en-US" dirty="0"/>
              <a:t>Director of National Intelligence. 6 January 2017. “Background to “Assessing Russian Activities and Intentions in Recent US Elections”: The Analytic Process and Cyber Incident Attribution.” </a:t>
            </a:r>
            <a:r>
              <a:rPr lang="en-US" u="sng" dirty="0">
                <a:hlinkClick r:id="rId3"/>
              </a:rPr>
              <a:t>https://www.dni.gov/files/documents/ICA_2017_01.pdf</a:t>
            </a:r>
            <a:r>
              <a:rPr lang="en-US" dirty="0"/>
              <a:t>. Accessed 6/28/18</a:t>
            </a:r>
          </a:p>
        </p:txBody>
      </p:sp>
      <p:sp>
        <p:nvSpPr>
          <p:cNvPr id="4" name="Slide Number Placeholder 3"/>
          <p:cNvSpPr>
            <a:spLocks noGrp="1"/>
          </p:cNvSpPr>
          <p:nvPr>
            <p:ph type="sldNum" sz="quarter" idx="10"/>
          </p:nvPr>
        </p:nvSpPr>
        <p:spPr/>
        <p:txBody>
          <a:bodyPr/>
          <a:lstStyle/>
          <a:p>
            <a:fld id="{01641DFB-AAB2-4FB4-A08B-4F38174FAD63}" type="slidenum">
              <a:rPr lang="en-US" smtClean="0"/>
              <a:t>30</a:t>
            </a:fld>
            <a:endParaRPr lang="en-US" dirty="0"/>
          </a:p>
        </p:txBody>
      </p:sp>
    </p:spTree>
    <p:extLst>
      <p:ext uri="{BB962C8B-B14F-4D97-AF65-F5344CB8AC3E}">
        <p14:creationId xmlns:p14="http://schemas.microsoft.com/office/powerpoint/2010/main" val="2637397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32</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33</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34</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dirty="0"/>
              <a:t>[1] Many other US government agencies are involved in cyber security including: </a:t>
            </a:r>
            <a:r>
              <a:rPr lang="en-US" sz="1200" kern="1200" dirty="0">
                <a:solidFill>
                  <a:schemeClr val="tx1"/>
                </a:solidFill>
                <a:effectLst/>
                <a:latin typeface="+mn-lt"/>
                <a:ea typeface="+mn-ea"/>
                <a:cs typeface="+mn-cs"/>
              </a:rPr>
              <a:t>Director of National Intelligence,</a:t>
            </a:r>
            <a:r>
              <a:rPr lang="en-US" sz="1200" kern="1200" baseline="0" dirty="0">
                <a:solidFill>
                  <a:schemeClr val="tx1"/>
                </a:solidFill>
                <a:effectLst/>
                <a:latin typeface="+mn-lt"/>
                <a:ea typeface="+mn-ea"/>
                <a:cs typeface="+mn-cs"/>
              </a:rPr>
              <a:t> department of Commerce-National Institute of Standards and Technology, </a:t>
            </a:r>
            <a:r>
              <a:rPr lang="en-US" sz="1200" kern="1200" dirty="0">
                <a:solidFill>
                  <a:schemeClr val="tx1"/>
                </a:solidFill>
                <a:effectLst/>
                <a:latin typeface="+mn-lt"/>
                <a:ea typeface="+mn-ea"/>
                <a:cs typeface="+mn-cs"/>
              </a:rPr>
              <a:t>NCCIC (National Cybersecurity and Communications Integration Center)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NCCIC is Comprised of NCCIC Operations &amp; Integration (NO&amp;I);United States Computer Emergency Readiness Team (US-CERT)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National Cybersecurity Protection System (NCPS), Industrial Control Systems Cyber Emergency Response Team (ICS-CERT), National Coordinating Center for Communications (NCC)),</a:t>
            </a:r>
            <a:r>
              <a:rPr lang="en-US" sz="1200" kern="1200" baseline="0" dirty="0">
                <a:solidFill>
                  <a:schemeClr val="tx1"/>
                </a:solidFill>
                <a:effectLst/>
                <a:latin typeface="+mn-lt"/>
                <a:ea typeface="+mn-ea"/>
                <a:cs typeface="+mn-cs"/>
              </a:rPr>
              <a:t> and The National Counterterrorism Center (NCTC).</a:t>
            </a:r>
            <a:endParaRPr lang="en-US" dirty="0">
              <a:effectLst/>
            </a:endParaRPr>
          </a:p>
        </p:txBody>
      </p:sp>
      <p:sp>
        <p:nvSpPr>
          <p:cNvPr id="4" name="Slide Number Placeholder 3"/>
          <p:cNvSpPr>
            <a:spLocks noGrp="1"/>
          </p:cNvSpPr>
          <p:nvPr>
            <p:ph type="sldNum" sz="quarter" idx="10"/>
          </p:nvPr>
        </p:nvSpPr>
        <p:spPr/>
        <p:txBody>
          <a:bodyPr/>
          <a:lstStyle/>
          <a:p>
            <a:fld id="{01641DFB-AAB2-4FB4-A08B-4F38174FAD63}" type="slidenum">
              <a:rPr lang="en-US" smtClean="0"/>
              <a:t>3</a:t>
            </a:fld>
            <a:endParaRPr lang="en-US" dirty="0"/>
          </a:p>
        </p:txBody>
      </p:sp>
    </p:spTree>
    <p:extLst>
      <p:ext uri="{BB962C8B-B14F-4D97-AF65-F5344CB8AC3E}">
        <p14:creationId xmlns:p14="http://schemas.microsoft.com/office/powerpoint/2010/main" val="36056704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35</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36</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37</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38</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39</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40</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41</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42</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43</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45</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30.</a:t>
            </a:r>
            <a:r>
              <a:rPr lang="en-US" baseline="0" dirty="0"/>
              <a:t> </a:t>
            </a:r>
            <a:r>
              <a:rPr lang="en-US" dirty="0"/>
              <a:t>National Security Strategy of the United States December 2017. Donald J. Trump,</a:t>
            </a:r>
            <a:r>
              <a:rPr lang="en-US" baseline="0" dirty="0"/>
              <a:t> page 12</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5</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46</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6</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31.</a:t>
            </a:r>
            <a:r>
              <a:rPr lang="en-US" b="0" baseline="0" dirty="0"/>
              <a:t> </a:t>
            </a:r>
            <a:r>
              <a:rPr lang="en-US" b="0" dirty="0"/>
              <a:t>FACT SHEET: Presidential Policy Directive on United States Cyber Incident Coordination: </a:t>
            </a:r>
            <a:r>
              <a:rPr lang="en-US" dirty="0"/>
              <a:t>https://obamawhitehouse.archives.gov/the-press-office/2016/07/26/fact-sheet-presidential-policy-directive-united-states-cyber-incident-1 (accessed 6/15/2018)</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641DFB-AAB2-4FB4-A08B-4F38174FAD63}" type="slidenum">
              <a:rPr lang="en-US" smtClean="0"/>
              <a:t>7</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29.</a:t>
            </a:r>
            <a:r>
              <a:rPr lang="en-US" b="0" baseline="0" dirty="0"/>
              <a:t> </a:t>
            </a:r>
            <a:r>
              <a:rPr lang="en-US" b="0" dirty="0"/>
              <a:t>FACT SHEET: Presidential Policy Directive on United States Cyber Incident Coordination: </a:t>
            </a:r>
            <a:r>
              <a:rPr lang="en-US" dirty="0"/>
              <a:t>https://obamawhitehouse.archives.gov/the-press-office/2016/07/26/fact-sheet-presidential-policy-directive-united-states-cyber-incident-1 (accessed 6/15/2018)</a:t>
            </a:r>
          </a:p>
        </p:txBody>
      </p:sp>
      <p:sp>
        <p:nvSpPr>
          <p:cNvPr id="4" name="Slide Number Placeholder 3"/>
          <p:cNvSpPr>
            <a:spLocks noGrp="1"/>
          </p:cNvSpPr>
          <p:nvPr>
            <p:ph type="sldNum" sz="quarter" idx="10"/>
          </p:nvPr>
        </p:nvSpPr>
        <p:spPr/>
        <p:txBody>
          <a:bodyPr/>
          <a:lstStyle/>
          <a:p>
            <a:fld id="{01641DFB-AAB2-4FB4-A08B-4F38174FAD63}" type="slidenum">
              <a:rPr lang="en-US" smtClean="0"/>
              <a:t>8</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32.</a:t>
            </a:r>
            <a:r>
              <a:rPr lang="en-US" baseline="0" dirty="0"/>
              <a:t> </a:t>
            </a:r>
            <a:r>
              <a:rPr lang="en-US" dirty="0">
                <a:cs typeface="Times New Roman" panose="02020603050405020304" pitchFamily="18" charset="0"/>
              </a:rPr>
              <a:t>Cyber Incident Severity Schema</a:t>
            </a:r>
            <a:r>
              <a:rPr lang="en-US" dirty="0"/>
              <a:t>:</a:t>
            </a:r>
            <a:r>
              <a:rPr lang="en-US" baseline="0" dirty="0"/>
              <a:t> </a:t>
            </a:r>
            <a:r>
              <a:rPr lang="en-US" dirty="0"/>
              <a:t>https://obamawhitehouse.archives.gov/sites/whitehouse.gov/files/documents/Cyber%2BIncident%2BSeverity%2BSchema.pdf</a:t>
            </a:r>
            <a:r>
              <a:rPr lang="en-US" baseline="0" dirty="0"/>
              <a:t> </a:t>
            </a:r>
            <a:r>
              <a:rPr lang="en-US" dirty="0"/>
              <a:t>(accessed 6/7/2018)</a:t>
            </a:r>
          </a:p>
        </p:txBody>
      </p:sp>
      <p:sp>
        <p:nvSpPr>
          <p:cNvPr id="4" name="Slide Number Placeholder 3"/>
          <p:cNvSpPr>
            <a:spLocks noGrp="1"/>
          </p:cNvSpPr>
          <p:nvPr>
            <p:ph type="sldNum" sz="quarter" idx="10"/>
          </p:nvPr>
        </p:nvSpPr>
        <p:spPr/>
        <p:txBody>
          <a:bodyPr/>
          <a:lstStyle/>
          <a:p>
            <a:fld id="{01641DFB-AAB2-4FB4-A08B-4F38174FAD63}" type="slidenum">
              <a:rPr lang="en-US" smtClean="0"/>
              <a:t>9</a:t>
            </a:fld>
            <a:endParaRPr lang="en-US" dirty="0"/>
          </a:p>
        </p:txBody>
      </p:sp>
    </p:spTree>
    <p:extLst>
      <p:ext uri="{BB962C8B-B14F-4D97-AF65-F5344CB8AC3E}">
        <p14:creationId xmlns:p14="http://schemas.microsoft.com/office/powerpoint/2010/main" val="1343164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33.</a:t>
            </a:r>
            <a:r>
              <a:rPr lang="en-US" b="0" baseline="0" dirty="0"/>
              <a:t> </a:t>
            </a:r>
            <a:r>
              <a:rPr lang="en-US" b="0" dirty="0"/>
              <a:t>FACT SHEET: Presidential Policy Directive on United States Cyber Incident Coordination: </a:t>
            </a:r>
            <a:r>
              <a:rPr lang="en-US" dirty="0"/>
              <a:t>https://obamawhitehouse.archives.gov/the-press-office/2016/07/26/fact-sheet-presidential-policy-directive-united-states-cyber-incident-1 (accessed 6/15/2018)</a:t>
            </a:r>
          </a:p>
        </p:txBody>
      </p:sp>
      <p:sp>
        <p:nvSpPr>
          <p:cNvPr id="4" name="Slide Number Placeholder 3"/>
          <p:cNvSpPr>
            <a:spLocks noGrp="1"/>
          </p:cNvSpPr>
          <p:nvPr>
            <p:ph type="sldNum" sz="quarter" idx="10"/>
          </p:nvPr>
        </p:nvSpPr>
        <p:spPr/>
        <p:txBody>
          <a:bodyPr/>
          <a:lstStyle/>
          <a:p>
            <a:fld id="{01641DFB-AAB2-4FB4-A08B-4F38174FAD63}" type="slidenum">
              <a:rPr lang="en-US" smtClean="0"/>
              <a:t>10</a:t>
            </a:fld>
            <a:endParaRPr lang="en-US" dirty="0"/>
          </a:p>
        </p:txBody>
      </p:sp>
    </p:spTree>
    <p:extLst>
      <p:ext uri="{BB962C8B-B14F-4D97-AF65-F5344CB8AC3E}">
        <p14:creationId xmlns:p14="http://schemas.microsoft.com/office/powerpoint/2010/main" val="1343164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350" dirty="0"/>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extLst>
      <p:ext uri="{BB962C8B-B14F-4D97-AF65-F5344CB8AC3E}">
        <p14:creationId xmlns:p14="http://schemas.microsoft.com/office/powerpoint/2010/main" val="2970865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9" name="Title 1"/>
          <p:cNvSpPr>
            <a:spLocks noGrp="1"/>
          </p:cNvSpPr>
          <p:nvPr>
            <p:ph type="ctrTitle"/>
          </p:nvPr>
        </p:nvSpPr>
        <p:spPr>
          <a:xfrm>
            <a:off x="4800600" y="762000"/>
            <a:ext cx="3733800" cy="2362200"/>
          </a:xfrm>
        </p:spPr>
        <p:txBody>
          <a:bodyPr>
            <a:noAutofit/>
          </a:bodyPr>
          <a:lstStyle>
            <a:lvl1pPr>
              <a:defRPr sz="3800" b="1">
                <a:solidFill>
                  <a:srgbClr val="002060"/>
                </a:solidFill>
                <a:latin typeface="Georgia" pitchFamily="18" charset="0"/>
              </a:defRPr>
            </a:lvl1pPr>
          </a:lstStyle>
          <a:p>
            <a:r>
              <a:rPr lang="en-US"/>
              <a:t>Click to edit Master title style</a:t>
            </a:r>
            <a:endParaRPr lang="en-US" dirty="0"/>
          </a:p>
        </p:txBody>
      </p:sp>
      <p:sp>
        <p:nvSpPr>
          <p:cNvPr id="11" name="Subtitle 2"/>
          <p:cNvSpPr>
            <a:spLocks noGrp="1"/>
          </p:cNvSpPr>
          <p:nvPr>
            <p:ph type="subTitle" idx="1"/>
          </p:nvPr>
        </p:nvSpPr>
        <p:spPr>
          <a:xfrm>
            <a:off x="4800600" y="3505200"/>
            <a:ext cx="3733800" cy="762000"/>
          </a:xfrm>
        </p:spPr>
        <p:txBody>
          <a:bodyPr/>
          <a:lstStyle>
            <a:lvl1pPr marL="0" indent="0" algn="ctr">
              <a:buNone/>
              <a:defRPr sz="2000">
                <a:solidFill>
                  <a:schemeClr val="accent1">
                    <a:lumMod val="75000"/>
                  </a:schemeClr>
                </a:solidFill>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Date Placeholder 3"/>
          <p:cNvSpPr>
            <a:spLocks noGrp="1"/>
          </p:cNvSpPr>
          <p:nvPr>
            <p:ph type="dt" sz="half" idx="10"/>
          </p:nvPr>
        </p:nvSpPr>
        <p:spPr>
          <a:xfrm>
            <a:off x="2133600" y="6356350"/>
            <a:ext cx="1447800" cy="365125"/>
          </a:xfrm>
        </p:spPr>
        <p:txBody>
          <a:bodyPr/>
          <a:lstStyle>
            <a:lvl1pPr>
              <a:defRPr>
                <a:solidFill>
                  <a:schemeClr val="accent1">
                    <a:lumMod val="75000"/>
                  </a:schemeClr>
                </a:solidFill>
              </a:defRPr>
            </a:lvl1pPr>
          </a:lstStyle>
          <a:p>
            <a:fld id="{E0985B6A-E43F-4D6B-9400-4B27569F7150}" type="datetimeFigureOut">
              <a:rPr lang="en-US" smtClean="0"/>
              <a:pPr/>
              <a:t>2/21/2019</a:t>
            </a:fld>
            <a:endParaRPr lang="en-US" dirty="0"/>
          </a:p>
        </p:txBody>
      </p:sp>
      <p:sp>
        <p:nvSpPr>
          <p:cNvPr id="7" name="Footer Placeholder 4"/>
          <p:cNvSpPr>
            <a:spLocks noGrp="1"/>
          </p:cNvSpPr>
          <p:nvPr>
            <p:ph type="ftr" sz="quarter" idx="11"/>
          </p:nvPr>
        </p:nvSpPr>
        <p:spPr>
          <a:xfrm>
            <a:off x="3657600" y="6356350"/>
            <a:ext cx="3962400" cy="365125"/>
          </a:xfrm>
        </p:spPr>
        <p:txBody>
          <a:bodyPr/>
          <a:lstStyle>
            <a:lvl1pPr>
              <a:defRPr>
                <a:solidFill>
                  <a:schemeClr val="accent1">
                    <a:lumMod val="75000"/>
                  </a:schemeClr>
                </a:solidFill>
              </a:defRPr>
            </a:lvl1pPr>
          </a:lstStyle>
          <a:p>
            <a:endParaRPr lang="en-US" dirty="0"/>
          </a:p>
        </p:txBody>
      </p:sp>
      <p:sp>
        <p:nvSpPr>
          <p:cNvPr id="8" name="Slide Number Placeholder 5"/>
          <p:cNvSpPr>
            <a:spLocks noGrp="1"/>
          </p:cNvSpPr>
          <p:nvPr>
            <p:ph type="sldNum" sz="quarter" idx="12"/>
          </p:nvPr>
        </p:nvSpPr>
        <p:spPr>
          <a:xfrm>
            <a:off x="7696200" y="6356350"/>
            <a:ext cx="990600" cy="365125"/>
          </a:xfrm>
        </p:spPr>
        <p:txBody>
          <a:bodyPr/>
          <a:lstStyle>
            <a:lvl1pPr>
              <a:defRPr>
                <a:solidFill>
                  <a:schemeClr val="accent1">
                    <a:lumMod val="75000"/>
                  </a:schemeClr>
                </a:solidFill>
              </a:defRPr>
            </a:lvl1pPr>
          </a:lstStyle>
          <a:p>
            <a:fld id="{1E7662DF-63DD-4D72-B75F-5937A1C8330F}" type="slidenum">
              <a:rPr lang="en-US" smtClean="0"/>
              <a:pPr/>
              <a:t>‹#›</a:t>
            </a:fld>
            <a:endParaRPr lang="en-US" dirty="0"/>
          </a:p>
        </p:txBody>
      </p:sp>
      <p:pic>
        <p:nvPicPr>
          <p:cNvPr id="1027" name="Picture 3" descr="H:\Misc\PPT Presentations\PPT Presentations\artwork\katz sky3_CMYK.jpg"/>
          <p:cNvPicPr>
            <a:picLocks noChangeAspect="1" noChangeArrowheads="1"/>
          </p:cNvPicPr>
          <p:nvPr/>
        </p:nvPicPr>
        <p:blipFill>
          <a:blip r:embed="rId2" cstate="print"/>
          <a:srcRect/>
          <a:stretch>
            <a:fillRect/>
          </a:stretch>
        </p:blipFill>
        <p:spPr bwMode="auto">
          <a:xfrm>
            <a:off x="-81064" y="0"/>
            <a:ext cx="4729264" cy="5943600"/>
          </a:xfrm>
          <a:prstGeom prst="rect">
            <a:avLst/>
          </a:prstGeom>
          <a:noFill/>
        </p:spPr>
      </p:pic>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9" name="Title 1"/>
          <p:cNvSpPr>
            <a:spLocks noGrp="1"/>
          </p:cNvSpPr>
          <p:nvPr>
            <p:ph type="ctrTitle"/>
          </p:nvPr>
        </p:nvSpPr>
        <p:spPr>
          <a:xfrm>
            <a:off x="533400" y="1447800"/>
            <a:ext cx="8001000" cy="860425"/>
          </a:xfrm>
        </p:spPr>
        <p:txBody>
          <a:bodyPr>
            <a:noAutofit/>
          </a:bodyPr>
          <a:lstStyle>
            <a:lvl1pPr>
              <a:defRPr sz="3800" b="1">
                <a:solidFill>
                  <a:schemeClr val="tx2"/>
                </a:solidFill>
                <a:latin typeface="Georgia" pitchFamily="18" charset="0"/>
              </a:defRPr>
            </a:lvl1pPr>
          </a:lstStyle>
          <a:p>
            <a:r>
              <a:rPr lang="en-US"/>
              <a:t>Click to edit Master title style</a:t>
            </a:r>
            <a:endParaRPr lang="en-US" dirty="0"/>
          </a:p>
        </p:txBody>
      </p:sp>
      <p:sp>
        <p:nvSpPr>
          <p:cNvPr id="11" name="Subtitle 2"/>
          <p:cNvSpPr>
            <a:spLocks noGrp="1"/>
          </p:cNvSpPr>
          <p:nvPr>
            <p:ph type="subTitle" idx="1"/>
          </p:nvPr>
        </p:nvSpPr>
        <p:spPr>
          <a:xfrm>
            <a:off x="1371600" y="2667000"/>
            <a:ext cx="6400800" cy="1143000"/>
          </a:xfrm>
        </p:spPr>
        <p:txBody>
          <a:bodyPr/>
          <a:lstStyle>
            <a:lvl1pPr marL="0" indent="0" algn="ctr">
              <a:buNone/>
              <a:defRPr>
                <a:solidFill>
                  <a:schemeClr val="accent1">
                    <a:lumMod val="75000"/>
                  </a:schemeClr>
                </a:solidFill>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Date Placeholder 3"/>
          <p:cNvSpPr>
            <a:spLocks noGrp="1"/>
          </p:cNvSpPr>
          <p:nvPr>
            <p:ph type="dt" sz="half" idx="10"/>
          </p:nvPr>
        </p:nvSpPr>
        <p:spPr>
          <a:xfrm>
            <a:off x="2133600" y="6356350"/>
            <a:ext cx="1447800" cy="365125"/>
          </a:xfrm>
        </p:spPr>
        <p:txBody>
          <a:bodyPr/>
          <a:lstStyle>
            <a:lvl1pPr>
              <a:defRPr>
                <a:solidFill>
                  <a:schemeClr val="accent1">
                    <a:lumMod val="50000"/>
                  </a:schemeClr>
                </a:solidFill>
              </a:defRPr>
            </a:lvl1pPr>
          </a:lstStyle>
          <a:p>
            <a:fld id="{E0985B6A-E43F-4D6B-9400-4B27569F7150}" type="datetimeFigureOut">
              <a:rPr lang="en-US" smtClean="0"/>
              <a:pPr/>
              <a:t>2/21/2019</a:t>
            </a:fld>
            <a:endParaRPr lang="en-US" dirty="0"/>
          </a:p>
        </p:txBody>
      </p:sp>
      <p:sp>
        <p:nvSpPr>
          <p:cNvPr id="7" name="Footer Placeholder 4"/>
          <p:cNvSpPr>
            <a:spLocks noGrp="1"/>
          </p:cNvSpPr>
          <p:nvPr>
            <p:ph type="ftr" sz="quarter" idx="11"/>
          </p:nvPr>
        </p:nvSpPr>
        <p:spPr>
          <a:xfrm>
            <a:off x="3657600" y="6356350"/>
            <a:ext cx="3962400" cy="365125"/>
          </a:xfrm>
        </p:spPr>
        <p:txBody>
          <a:bodyPr/>
          <a:lstStyle>
            <a:lvl1pPr>
              <a:defRPr>
                <a:solidFill>
                  <a:schemeClr val="accent1">
                    <a:lumMod val="50000"/>
                  </a:schemeClr>
                </a:solidFill>
              </a:defRPr>
            </a:lvl1pPr>
          </a:lstStyle>
          <a:p>
            <a:endParaRPr lang="en-US" dirty="0"/>
          </a:p>
        </p:txBody>
      </p:sp>
      <p:sp>
        <p:nvSpPr>
          <p:cNvPr id="8" name="Slide Number Placeholder 5"/>
          <p:cNvSpPr>
            <a:spLocks noGrp="1"/>
          </p:cNvSpPr>
          <p:nvPr>
            <p:ph type="sldNum" sz="quarter" idx="12"/>
          </p:nvPr>
        </p:nvSpPr>
        <p:spPr>
          <a:xfrm>
            <a:off x="7696200" y="6356350"/>
            <a:ext cx="990600" cy="365125"/>
          </a:xfrm>
        </p:spPr>
        <p:txBody>
          <a:bodyPr/>
          <a:lstStyle>
            <a:lvl1pPr>
              <a:defRPr>
                <a:solidFill>
                  <a:schemeClr val="accent1">
                    <a:lumMod val="50000"/>
                  </a:schemeClr>
                </a:solidFill>
              </a:defRPr>
            </a:lvl1pPr>
          </a:lstStyle>
          <a:p>
            <a:pPr>
              <a:defRPr/>
            </a:pPr>
            <a:fld id="{FB267019-40B7-405C-98B7-75F3216AFF79}" type="slidenum">
              <a:rPr lang="en-US" smtClean="0"/>
              <a:pPr>
                <a:defRPr/>
              </a:pPr>
              <a:t>‹#›</a:t>
            </a:fld>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838200"/>
            <a:ext cx="8001000" cy="990600"/>
          </a:xfrm>
        </p:spPr>
        <p:txBody>
          <a:bodyPr/>
          <a:lstStyle>
            <a:lvl1pPr algn="ctr">
              <a:defRPr sz="3800" b="1">
                <a:solidFill>
                  <a:schemeClr val="accent1">
                    <a:lumMod val="50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533400" y="1828800"/>
            <a:ext cx="8001000" cy="4038600"/>
          </a:xfrm>
        </p:spPr>
        <p:txBody>
          <a:bodyPr/>
          <a:lstStyle>
            <a:lvl1pPr>
              <a:defRPr sz="2800">
                <a:solidFill>
                  <a:schemeClr val="bg2">
                    <a:lumMod val="50000"/>
                  </a:schemeClr>
                </a:solidFill>
                <a:latin typeface="Calibri" pitchFamily="34" charset="0"/>
              </a:defRPr>
            </a:lvl1pPr>
            <a:lvl2pPr>
              <a:defRPr sz="2400">
                <a:solidFill>
                  <a:schemeClr val="accent1">
                    <a:lumMod val="75000"/>
                  </a:schemeClr>
                </a:solidFill>
                <a:latin typeface="Calibri" pitchFamily="34" charset="0"/>
              </a:defRPr>
            </a:lvl2pPr>
            <a:lvl3pPr>
              <a:defRPr sz="2200">
                <a:solidFill>
                  <a:schemeClr val="accent1">
                    <a:lumMod val="50000"/>
                  </a:schemeClr>
                </a:solidFill>
                <a:latin typeface="Calibri" pitchFamily="34" charset="0"/>
              </a:defRPr>
            </a:lvl3pPr>
            <a:lvl4pPr>
              <a:defRPr>
                <a:solidFill>
                  <a:schemeClr val="accent1">
                    <a:lumMod val="75000"/>
                  </a:schemeClr>
                </a:solidFill>
                <a:latin typeface="Calibri" pitchFamily="34" charset="0"/>
              </a:defRPr>
            </a:lvl4pPr>
            <a:lvl5pPr>
              <a:defRPr sz="1800">
                <a:solidFill>
                  <a:schemeClr val="accent1">
                    <a:lumMod val="50000"/>
                  </a:schemeClr>
                </a:solidFill>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p:cNvSpPr>
            <a:spLocks noGrp="1"/>
          </p:cNvSpPr>
          <p:nvPr>
            <p:ph type="dt" sz="half" idx="10"/>
          </p:nvPr>
        </p:nvSpPr>
        <p:spPr>
          <a:xfrm>
            <a:off x="2133600" y="6356350"/>
            <a:ext cx="1447800" cy="365125"/>
          </a:xfrm>
        </p:spPr>
        <p:txBody>
          <a:bodyPr/>
          <a:lstStyle>
            <a:lvl1pPr>
              <a:defRPr>
                <a:solidFill>
                  <a:schemeClr val="tx2">
                    <a:lumMod val="75000"/>
                  </a:schemeClr>
                </a:solidFill>
              </a:defRPr>
            </a:lvl1pPr>
          </a:lstStyle>
          <a:p>
            <a:fld id="{E0985B6A-E43F-4D6B-9400-4B27569F7150}" type="datetimeFigureOut">
              <a:rPr lang="en-US" smtClean="0"/>
              <a:pPr/>
              <a:t>2/21/2019</a:t>
            </a:fld>
            <a:endParaRPr lang="en-US" dirty="0"/>
          </a:p>
        </p:txBody>
      </p:sp>
      <p:sp>
        <p:nvSpPr>
          <p:cNvPr id="7" name="Footer Placeholder 4"/>
          <p:cNvSpPr>
            <a:spLocks noGrp="1"/>
          </p:cNvSpPr>
          <p:nvPr>
            <p:ph type="ftr" sz="quarter" idx="11"/>
          </p:nvPr>
        </p:nvSpPr>
        <p:spPr>
          <a:xfrm>
            <a:off x="3657600" y="6356350"/>
            <a:ext cx="3962400" cy="365125"/>
          </a:xfrm>
        </p:spPr>
        <p:txBody>
          <a:bodyPr/>
          <a:lstStyle>
            <a:lvl1pPr>
              <a:defRPr>
                <a:solidFill>
                  <a:schemeClr val="tx2">
                    <a:lumMod val="75000"/>
                  </a:schemeClr>
                </a:solidFill>
              </a:defRPr>
            </a:lvl1pPr>
          </a:lstStyle>
          <a:p>
            <a:endParaRPr lang="en-US" dirty="0"/>
          </a:p>
        </p:txBody>
      </p:sp>
      <p:sp>
        <p:nvSpPr>
          <p:cNvPr id="8" name="Slide Number Placeholder 5"/>
          <p:cNvSpPr>
            <a:spLocks noGrp="1"/>
          </p:cNvSpPr>
          <p:nvPr>
            <p:ph type="sldNum" sz="quarter" idx="12"/>
          </p:nvPr>
        </p:nvSpPr>
        <p:spPr>
          <a:xfrm>
            <a:off x="7696200" y="6356350"/>
            <a:ext cx="990600" cy="365125"/>
          </a:xfrm>
        </p:spPr>
        <p:txBody>
          <a:bodyPr/>
          <a:lstStyle>
            <a:lvl1pPr>
              <a:defRPr>
                <a:solidFill>
                  <a:schemeClr val="tx2">
                    <a:lumMod val="75000"/>
                  </a:schemeClr>
                </a:solidFill>
              </a:defRPr>
            </a:lvl1pPr>
          </a:lstStyle>
          <a:p>
            <a:pPr>
              <a:defRPr/>
            </a:pPr>
            <a:fld id="{A722859C-89A0-4C1D-B3B9-DD0F9998A67A}" type="slidenum">
              <a:rPr lang="en-US" smtClean="0"/>
              <a:pPr>
                <a:defRPr/>
              </a:pPr>
              <a:t>‹#›</a:t>
            </a:fld>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1">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fld id="{4DC01FE8-1818-4A56-B30A-CCD984F456E0}" type="slidenum">
              <a:rPr lang="en-US" smtClean="0"/>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38200"/>
          </a:xfrm>
        </p:spPr>
        <p:txBody>
          <a:bodyPr/>
          <a:lstStyle>
            <a:lvl1pPr>
              <a:defRPr sz="3600" b="1"/>
            </a:lvl1pPr>
          </a:lstStyle>
          <a:p>
            <a:r>
              <a:rPr lang="en-US"/>
              <a:t>Click to edit Master title style</a:t>
            </a:r>
            <a:endParaRPr lang="en-US" dirty="0"/>
          </a:p>
        </p:txBody>
      </p:sp>
      <p:sp>
        <p:nvSpPr>
          <p:cNvPr id="3" name="Content Placeholder 2"/>
          <p:cNvSpPr>
            <a:spLocks noGrp="1"/>
          </p:cNvSpPr>
          <p:nvPr>
            <p:ph sz="half" idx="1"/>
          </p:nvPr>
        </p:nvSpPr>
        <p:spPr>
          <a:xfrm>
            <a:off x="457200" y="1447800"/>
            <a:ext cx="4038600" cy="4525963"/>
          </a:xfrm>
        </p:spPr>
        <p:txBody>
          <a:bodyPr/>
          <a:lstStyle>
            <a:lvl1pPr>
              <a:defRPr sz="2800">
                <a:latin typeface="Calibri" pitchFamily="34" charset="0"/>
              </a:defRPr>
            </a:lvl1pPr>
            <a:lvl2pPr>
              <a:defRPr sz="2400">
                <a:solidFill>
                  <a:schemeClr val="accent1">
                    <a:lumMod val="75000"/>
                  </a:schemeClr>
                </a:solidFill>
                <a:latin typeface="Calibri" pitchFamily="34" charset="0"/>
              </a:defRPr>
            </a:lvl2pPr>
            <a:lvl3pPr>
              <a:defRPr sz="2000">
                <a:latin typeface="Calibri" pitchFamily="34" charset="0"/>
              </a:defRPr>
            </a:lvl3pPr>
            <a:lvl4pPr>
              <a:defRPr sz="1800">
                <a:latin typeface="Calibri" pitchFamily="34" charset="0"/>
              </a:defRPr>
            </a:lvl4pPr>
            <a:lvl5pPr>
              <a:defRPr sz="1800">
                <a:latin typeface="Calibri"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447800"/>
            <a:ext cx="4038600" cy="4525963"/>
          </a:xfrm>
        </p:spPr>
        <p:txBody>
          <a:bodyPr/>
          <a:lstStyle>
            <a:lvl1pPr>
              <a:defRPr sz="2800">
                <a:latin typeface="Calibri" pitchFamily="34" charset="0"/>
              </a:defRPr>
            </a:lvl1pPr>
            <a:lvl2pPr>
              <a:defRPr sz="2400">
                <a:solidFill>
                  <a:schemeClr val="accent1">
                    <a:lumMod val="75000"/>
                  </a:schemeClr>
                </a:solidFill>
                <a:latin typeface="Calibri" pitchFamily="34" charset="0"/>
              </a:defRPr>
            </a:lvl2pPr>
            <a:lvl3pPr>
              <a:defRPr sz="2000">
                <a:latin typeface="Calibri" pitchFamily="34" charset="0"/>
              </a:defRPr>
            </a:lvl3pPr>
            <a:lvl4pPr>
              <a:defRPr sz="1800">
                <a:latin typeface="Calibri" pitchFamily="34" charset="0"/>
              </a:defRPr>
            </a:lvl4pPr>
            <a:lvl5pPr>
              <a:defRPr sz="1800">
                <a:latin typeface="Calibri"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p:cNvSpPr>
            <a:spLocks noGrp="1"/>
          </p:cNvSpPr>
          <p:nvPr>
            <p:ph type="dt" sz="half" idx="10"/>
          </p:nvPr>
        </p:nvSpPr>
        <p:spPr/>
        <p:txBody>
          <a:bodyPr/>
          <a:lstStyle>
            <a:lvl1pPr>
              <a:defRPr>
                <a:solidFill>
                  <a:schemeClr val="tx2">
                    <a:lumMod val="75000"/>
                  </a:schemeClr>
                </a:solidFill>
              </a:defRPr>
            </a:lvl1pPr>
          </a:lstStyle>
          <a:p>
            <a:fld id="{E0985B6A-E43F-4D6B-9400-4B27569F7150}" type="datetimeFigureOut">
              <a:rPr lang="en-US" smtClean="0"/>
              <a:pPr/>
              <a:t>2/21/2019</a:t>
            </a:fld>
            <a:endParaRPr lang="en-US" dirty="0"/>
          </a:p>
        </p:txBody>
      </p:sp>
      <p:sp>
        <p:nvSpPr>
          <p:cNvPr id="7" name="Footer Placeholder 4"/>
          <p:cNvSpPr>
            <a:spLocks noGrp="1"/>
          </p:cNvSpPr>
          <p:nvPr>
            <p:ph type="ftr" sz="quarter" idx="11"/>
          </p:nvPr>
        </p:nvSpPr>
        <p:spPr/>
        <p:txBody>
          <a:bodyPr/>
          <a:lstStyle>
            <a:lvl1pPr>
              <a:defRPr>
                <a:solidFill>
                  <a:schemeClr val="tx2">
                    <a:lumMod val="75000"/>
                  </a:schemeClr>
                </a:solidFill>
              </a:defRPr>
            </a:lvl1pPr>
          </a:lstStyle>
          <a:p>
            <a:endParaRPr lang="en-US" dirty="0"/>
          </a:p>
        </p:txBody>
      </p:sp>
      <p:sp>
        <p:nvSpPr>
          <p:cNvPr id="8" name="Slide Number Placeholder 5"/>
          <p:cNvSpPr>
            <a:spLocks noGrp="1"/>
          </p:cNvSpPr>
          <p:nvPr>
            <p:ph type="sldNum" sz="quarter" idx="12"/>
          </p:nvPr>
        </p:nvSpPr>
        <p:spPr/>
        <p:txBody>
          <a:bodyPr/>
          <a:lstStyle>
            <a:lvl1pPr>
              <a:defRPr>
                <a:solidFill>
                  <a:schemeClr val="tx2">
                    <a:lumMod val="75000"/>
                  </a:schemeClr>
                </a:solidFill>
              </a:defRPr>
            </a:lvl1pPr>
          </a:lstStyle>
          <a:p>
            <a:pPr>
              <a:defRPr/>
            </a:pPr>
            <a:fld id="{334CB3A4-4A00-44DB-9BF1-EB2CA51DEF97}" type="slidenum">
              <a:rPr lang="en-US" smtClean="0"/>
              <a:pPr>
                <a:defRPr/>
              </a:pPr>
              <a:t>‹#›</a:t>
            </a:fld>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382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4589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098675"/>
            <a:ext cx="4040188"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4589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098675"/>
            <a:ext cx="4041775" cy="38449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fld id="{77754BC4-0553-463F-B622-46053397F1DF}" type="slidenum">
              <a:rPr lang="en-US" smtClean="0"/>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fld id="{501CD291-EBF4-47B8-BDB1-CD835FFC1B30}" type="slidenum">
              <a:rPr lang="en-US" smtClean="0"/>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FB267019-40B7-405C-98B7-75F3216AFF79}" type="slidenum">
              <a:rPr lang="en-US" smtClean="0"/>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1"/>
            <a:ext cx="5111750" cy="5746750"/>
          </a:xfrm>
        </p:spPr>
        <p:txBody>
          <a:bodyPr/>
          <a:lstStyle>
            <a:lvl1pPr>
              <a:defRPr sz="3200">
                <a:solidFill>
                  <a:schemeClr val="accent1">
                    <a:lumMod val="50000"/>
                  </a:schemeClr>
                </a:solidFill>
                <a:latin typeface="Georgia" pitchFamily="18" charset="0"/>
              </a:defRPr>
            </a:lvl1pPr>
            <a:lvl2pPr>
              <a:defRPr sz="2800">
                <a:solidFill>
                  <a:schemeClr val="bg2">
                    <a:lumMod val="50000"/>
                  </a:schemeClr>
                </a:solidFill>
              </a:defRPr>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0581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fld id="{6E0CF714-F625-4053-9B06-9C6DF9A769BA}" type="slidenum">
              <a:rPr lang="en-US" smtClean="0"/>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721225"/>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5334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287963"/>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0985B6A-E43F-4D6B-9400-4B27569F7150}" type="datetimeFigureOut">
              <a:rPr lang="en-US" smtClean="0"/>
              <a:pPr/>
              <a:t>2/21/2019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fld id="{E79DFBFE-FF7D-4FA1-B21A-29DE57699197}"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pPr>
                <a:defRPr/>
              </a:pPr>
              <a:t>‹#›</a:t>
            </a:fld>
            <a:endParaRPr lang="en-US" dirty="0"/>
          </a:p>
        </p:txBody>
      </p:sp>
    </p:spTree>
    <p:extLst>
      <p:ext uri="{BB962C8B-B14F-4D97-AF65-F5344CB8AC3E}">
        <p14:creationId xmlns:p14="http://schemas.microsoft.com/office/powerpoint/2010/main" val="7605127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Rotated Title and Conten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lumMod val="75000"/>
                  </a:schemeClr>
                </a:solidFill>
              </a:defRPr>
            </a:lvl1pPr>
          </a:lstStyle>
          <a:p>
            <a:fld id="{E0985B6A-E43F-4D6B-9400-4B27569F7150}" type="datetimeFigureOut">
              <a:rPr lang="en-US" smtClean="0"/>
              <a:pPr/>
              <a:t>2/21/2019</a:t>
            </a:fld>
            <a:endParaRPr lang="en-US" dirty="0"/>
          </a:p>
        </p:txBody>
      </p:sp>
      <p:sp>
        <p:nvSpPr>
          <p:cNvPr id="4" name="Footer Placeholder 3"/>
          <p:cNvSpPr>
            <a:spLocks noGrp="1"/>
          </p:cNvSpPr>
          <p:nvPr>
            <p:ph type="ftr" sz="quarter" idx="11"/>
          </p:nvPr>
        </p:nvSpPr>
        <p:spPr/>
        <p:txBody>
          <a:bodyPr/>
          <a:lstStyle>
            <a:lvl1pPr>
              <a:defRPr>
                <a:solidFill>
                  <a:schemeClr val="tx2">
                    <a:lumMod val="75000"/>
                  </a:schemeClr>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tx2">
                    <a:lumMod val="75000"/>
                  </a:schemeClr>
                </a:solidFill>
              </a:defRPr>
            </a:lvl1pPr>
          </a:lstStyle>
          <a:p>
            <a:pPr>
              <a:defRPr/>
            </a:pPr>
            <a:fld id="{FB267019-40B7-405C-98B7-75F3216AFF79}" type="slidenum">
              <a:rPr lang="en-US" smtClean="0"/>
              <a:pPr>
                <a:defRPr/>
              </a:pPr>
              <a:t>‹#›</a:t>
            </a:fld>
            <a:endParaRPr lang="en-US" dirty="0"/>
          </a:p>
        </p:txBody>
      </p:sp>
      <p:sp>
        <p:nvSpPr>
          <p:cNvPr id="6" name="Vertical Title 1"/>
          <p:cNvSpPr>
            <a:spLocks noGrp="1"/>
          </p:cNvSpPr>
          <p:nvPr>
            <p:ph type="title" orient="vert"/>
          </p:nvPr>
        </p:nvSpPr>
        <p:spPr>
          <a:xfrm>
            <a:off x="6629400" y="274639"/>
            <a:ext cx="2057400" cy="5745162"/>
          </a:xfrm>
          <a:prstGeom prst="rect">
            <a:avLst/>
          </a:prstGeom>
        </p:spPr>
        <p:txBody>
          <a:bodyPr vert="eaVert"/>
          <a:lstStyle>
            <a:lvl1pPr>
              <a:defRPr sz="3200"/>
            </a:lvl1pPr>
          </a:lstStyle>
          <a:p>
            <a:r>
              <a:rPr lang="en-US"/>
              <a:t>Click to edit Master title style</a:t>
            </a:r>
          </a:p>
        </p:txBody>
      </p:sp>
      <p:sp>
        <p:nvSpPr>
          <p:cNvPr id="7" name="Vertical Text Placeholder 2"/>
          <p:cNvSpPr>
            <a:spLocks noGrp="1"/>
          </p:cNvSpPr>
          <p:nvPr>
            <p:ph type="body" orient="vert" idx="1"/>
          </p:nvPr>
        </p:nvSpPr>
        <p:spPr>
          <a:xfrm>
            <a:off x="457200" y="274639"/>
            <a:ext cx="6019800" cy="57451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Rotated Conten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lumMod val="75000"/>
                  </a:schemeClr>
                </a:solidFill>
              </a:defRPr>
            </a:lvl1pPr>
          </a:lstStyle>
          <a:p>
            <a:fld id="{E0985B6A-E43F-4D6B-9400-4B27569F7150}" type="datetimeFigureOut">
              <a:rPr lang="en-US" smtClean="0"/>
              <a:pPr/>
              <a:t>2/21/2019</a:t>
            </a:fld>
            <a:endParaRPr lang="en-US" dirty="0"/>
          </a:p>
        </p:txBody>
      </p:sp>
      <p:sp>
        <p:nvSpPr>
          <p:cNvPr id="4" name="Footer Placeholder 3"/>
          <p:cNvSpPr>
            <a:spLocks noGrp="1"/>
          </p:cNvSpPr>
          <p:nvPr>
            <p:ph type="ftr" sz="quarter" idx="11"/>
          </p:nvPr>
        </p:nvSpPr>
        <p:spPr/>
        <p:txBody>
          <a:bodyPr/>
          <a:lstStyle>
            <a:lvl1pPr>
              <a:defRPr>
                <a:solidFill>
                  <a:schemeClr val="tx2">
                    <a:lumMod val="75000"/>
                  </a:schemeClr>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tx2">
                    <a:lumMod val="75000"/>
                  </a:schemeClr>
                </a:solidFill>
              </a:defRPr>
            </a:lvl1pPr>
          </a:lstStyle>
          <a:p>
            <a:pPr>
              <a:defRPr/>
            </a:pPr>
            <a:fld id="{FB267019-40B7-405C-98B7-75F3216AFF79}" type="slidenum">
              <a:rPr lang="en-US" smtClean="0"/>
              <a:pPr>
                <a:defRPr/>
              </a:pPr>
              <a:t>‹#›</a:t>
            </a:fld>
            <a:endParaRPr lang="en-US" dirty="0"/>
          </a:p>
        </p:txBody>
      </p:sp>
      <p:sp>
        <p:nvSpPr>
          <p:cNvPr id="7"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8" name="Vertical Text Placeholder 2"/>
          <p:cNvSpPr>
            <a:spLocks noGrp="1"/>
          </p:cNvSpPr>
          <p:nvPr>
            <p:ph type="body" orient="vert" idx="1"/>
          </p:nvPr>
        </p:nvSpPr>
        <p:spPr>
          <a:xfrm>
            <a:off x="457200" y="1600201"/>
            <a:ext cx="8229600" cy="44196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2249488" y="3402013"/>
            <a:ext cx="5372100" cy="2058987"/>
            <a:chOff x="914400" y="3657600"/>
            <a:chExt cx="7162800" cy="2059641"/>
          </a:xfrm>
        </p:grpSpPr>
        <p:sp>
          <p:nvSpPr>
            <p:cNvPr id="5" name="Rectangle 10"/>
            <p:cNvSpPr/>
            <p:nvPr/>
          </p:nvSpPr>
          <p:spPr>
            <a:xfrm>
              <a:off x="914400" y="3657600"/>
              <a:ext cx="7162800" cy="1295811"/>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sp>
          <p:nvSpPr>
            <p:cNvPr id="6" name="Rectangle 11"/>
            <p:cNvSpPr/>
            <p:nvPr/>
          </p:nvSpPr>
          <p:spPr>
            <a:xfrm>
              <a:off x="914400" y="5069335"/>
              <a:ext cx="7162800" cy="647906"/>
            </a:xfrm>
            <a:prstGeom prst="rect">
              <a:avLst/>
            </a:prstGeom>
            <a:noFill/>
            <a:ln w="12700">
              <a:solidFill>
                <a:srgbClr val="295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sp>
          <p:nvSpPr>
            <p:cNvPr id="7" name="Rectangle 12"/>
            <p:cNvSpPr/>
            <p:nvPr/>
          </p:nvSpPr>
          <p:spPr>
            <a:xfrm>
              <a:off x="914400" y="3657600"/>
              <a:ext cx="228600" cy="1295811"/>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sp>
          <p:nvSpPr>
            <p:cNvPr id="8" name="Rectangle 13"/>
            <p:cNvSpPr/>
            <p:nvPr/>
          </p:nvSpPr>
          <p:spPr>
            <a:xfrm>
              <a:off x="914400" y="5069335"/>
              <a:ext cx="228600" cy="647906"/>
            </a:xfrm>
            <a:prstGeom prst="rect">
              <a:avLst/>
            </a:prstGeom>
            <a:solidFill>
              <a:srgbClr val="295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grpSp>
      <p:sp>
        <p:nvSpPr>
          <p:cNvPr id="15" name="Title 1"/>
          <p:cNvSpPr>
            <a:spLocks noGrp="1"/>
          </p:cNvSpPr>
          <p:nvPr>
            <p:ph type="ctrTitle"/>
          </p:nvPr>
        </p:nvSpPr>
        <p:spPr>
          <a:xfrm>
            <a:off x="2629775" y="3616586"/>
            <a:ext cx="4611655" cy="803564"/>
          </a:xfrm>
          <a:prstGeom prst="rect">
            <a:avLst/>
          </a:prstGeom>
        </p:spPr>
        <p:txBody>
          <a:bodyPr anchor="b">
            <a:noAutofit/>
          </a:bodyPr>
          <a:lstStyle>
            <a:lvl1pPr algn="l">
              <a:defRPr lang="en-US" sz="3000" b="1" kern="1200" baseline="0" dirty="0" smtClean="0">
                <a:solidFill>
                  <a:srgbClr val="2955A6"/>
                </a:solidFill>
                <a:latin typeface="+mj-lt"/>
                <a:ea typeface="+mj-ea"/>
                <a:cs typeface="+mj-cs"/>
              </a:defRPr>
            </a:lvl1pPr>
          </a:lstStyle>
          <a:p>
            <a:r>
              <a:rPr lang="en-US" dirty="0"/>
              <a:t>Click to edit Master title style</a:t>
            </a:r>
          </a:p>
        </p:txBody>
      </p:sp>
      <p:sp>
        <p:nvSpPr>
          <p:cNvPr id="20" name="Text Placeholder 19"/>
          <p:cNvSpPr>
            <a:spLocks noGrp="1"/>
          </p:cNvSpPr>
          <p:nvPr>
            <p:ph type="body" sz="quarter" idx="13"/>
          </p:nvPr>
        </p:nvSpPr>
        <p:spPr>
          <a:xfrm>
            <a:off x="2629775" y="4998325"/>
            <a:ext cx="4220429" cy="278892"/>
          </a:xfrm>
          <a:prstGeom prst="rect">
            <a:avLst/>
          </a:prstGeom>
        </p:spPr>
        <p:txBody>
          <a:bodyPr anchor="ctr"/>
          <a:lstStyle>
            <a:lvl1pPr marL="0" indent="0">
              <a:buNone/>
              <a:defRPr/>
            </a:lvl1pPr>
            <a:lvl3pPr marL="685800" indent="0">
              <a:buNone/>
              <a:defRPr/>
            </a:lvl3pPr>
            <a:lvl5pPr marL="1371600" indent="0" algn="l">
              <a:buNone/>
              <a:defRPr/>
            </a:lvl5pPr>
          </a:lstStyle>
          <a:p>
            <a:pPr lvl="0"/>
            <a:r>
              <a:rPr lang="en-US"/>
              <a:t>Edit Master text styles</a:t>
            </a:r>
          </a:p>
        </p:txBody>
      </p:sp>
    </p:spTree>
    <p:extLst>
      <p:ext uri="{BB962C8B-B14F-4D97-AF65-F5344CB8AC3E}">
        <p14:creationId xmlns:p14="http://schemas.microsoft.com/office/powerpoint/2010/main" val="4870025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a:lvl1pPr>
          </a:lstStyle>
          <a:p>
            <a:pPr>
              <a:defRPr/>
            </a:pPr>
            <a:fld id="{A722859C-89A0-4C1D-B3B9-DD0F9998A67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805714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134335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250097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311016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209876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801574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91724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DC01FE8-1818-4A56-B30A-CCD984F456E0}" type="slidenum">
              <a:rPr lang="en-US"/>
              <a:pPr>
                <a:defRPr/>
              </a:pPr>
              <a:t>‹#›</a:t>
            </a:fld>
            <a:endParaRPr lang="en-US" dirty="0"/>
          </a:p>
        </p:txBody>
      </p:sp>
    </p:spTree>
    <p:extLst>
      <p:ext uri="{BB962C8B-B14F-4D97-AF65-F5344CB8AC3E}">
        <p14:creationId xmlns:p14="http://schemas.microsoft.com/office/powerpoint/2010/main" val="11132528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extLst>
      <p:ext uri="{BB962C8B-B14F-4D97-AF65-F5344CB8AC3E}">
        <p14:creationId xmlns:p14="http://schemas.microsoft.com/office/powerpoint/2010/main" val="113727878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334CB3A4-4A00-44DB-9BF1-EB2CA51DEF97}" type="slidenum">
              <a:rPr lang="en-US"/>
              <a:pPr>
                <a:defRPr/>
              </a:pPr>
              <a:t>‹#›</a:t>
            </a:fld>
            <a:endParaRPr lang="en-US" dirty="0"/>
          </a:p>
        </p:txBody>
      </p:sp>
    </p:spTree>
    <p:extLst>
      <p:ext uri="{BB962C8B-B14F-4D97-AF65-F5344CB8AC3E}">
        <p14:creationId xmlns:p14="http://schemas.microsoft.com/office/powerpoint/2010/main" val="185539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pPr>
              <a:defRPr/>
            </a:pPr>
            <a:fld id="{77754BC4-0553-463F-B622-46053397F1DF}" type="slidenum">
              <a:rPr lang="en-US"/>
              <a:pPr>
                <a:defRPr/>
              </a:pPr>
              <a:t>‹#›</a:t>
            </a:fld>
            <a:endParaRPr lang="en-US" dirty="0"/>
          </a:p>
        </p:txBody>
      </p:sp>
    </p:spTree>
    <p:extLst>
      <p:ext uri="{BB962C8B-B14F-4D97-AF65-F5344CB8AC3E}">
        <p14:creationId xmlns:p14="http://schemas.microsoft.com/office/powerpoint/2010/main" val="1538433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pPr>
              <a:defRPr/>
            </a:pPr>
            <a:fld id="{501CD291-EBF4-47B8-BDB1-CD835FFC1B30}" type="slidenum">
              <a:rPr lang="en-US"/>
              <a:pPr>
                <a:defRPr/>
              </a:pPr>
              <a:t>‹#›</a:t>
            </a:fld>
            <a:endParaRPr lang="en-US" dirty="0"/>
          </a:p>
        </p:txBody>
      </p:sp>
    </p:spTree>
    <p:extLst>
      <p:ext uri="{BB962C8B-B14F-4D97-AF65-F5344CB8AC3E}">
        <p14:creationId xmlns:p14="http://schemas.microsoft.com/office/powerpoint/2010/main" val="2127929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6E0CF714-F625-4053-9B06-9C6DF9A769BA}" type="slidenum">
              <a:rPr lang="en-US"/>
              <a:pPr>
                <a:defRPr/>
              </a:pPr>
              <a:t>‹#›</a:t>
            </a:fld>
            <a:endParaRPr lang="en-US" dirty="0"/>
          </a:p>
        </p:txBody>
      </p:sp>
    </p:spTree>
    <p:extLst>
      <p:ext uri="{BB962C8B-B14F-4D97-AF65-F5344CB8AC3E}">
        <p14:creationId xmlns:p14="http://schemas.microsoft.com/office/powerpoint/2010/main" val="4025677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a:prstGeom prst="rect">
            <a:avLst/>
          </a:prstGeo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dirty="0"/>
              <a:t>Click icon to add picture</a:t>
            </a:r>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Slide Number Placeholder 5"/>
          <p:cNvSpPr>
            <a:spLocks noGrp="1"/>
          </p:cNvSpPr>
          <p:nvPr>
            <p:ph type="sldNum" sz="quarter" idx="10"/>
          </p:nvPr>
        </p:nvSpPr>
        <p:spPr/>
        <p:txBody>
          <a:bodyPr/>
          <a:lstStyle>
            <a:lvl1pPr>
              <a:defRPr/>
            </a:lvl1pPr>
          </a:lstStyle>
          <a:p>
            <a:pPr>
              <a:defRPr/>
            </a:pPr>
            <a:fld id="{E79DFBFE-FF7D-4FA1-B21A-29DE57699197}" type="slidenum">
              <a:rPr lang="en-US"/>
              <a:pPr>
                <a:defRPr/>
              </a:pPr>
              <a:t>‹#›</a:t>
            </a:fld>
            <a:endParaRPr lang="en-US" dirty="0"/>
          </a:p>
        </p:txBody>
      </p:sp>
    </p:spTree>
    <p:extLst>
      <p:ext uri="{BB962C8B-B14F-4D97-AF65-F5344CB8AC3E}">
        <p14:creationId xmlns:p14="http://schemas.microsoft.com/office/powerpoint/2010/main" val="1917214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1792288" y="187325"/>
            <a:ext cx="5551487" cy="6670675"/>
          </a:xfrm>
          <a:prstGeom prst="rect">
            <a:avLst/>
          </a:prstGeom>
          <a:noFill/>
          <a:ln w="9525">
            <a:noFill/>
            <a:miter lim="800000"/>
            <a:headEnd/>
            <a:tailEnd/>
          </a:ln>
        </p:spPr>
      </p:pic>
    </p:spTree>
    <p:extLst>
      <p:ext uri="{BB962C8B-B14F-4D97-AF65-F5344CB8AC3E}">
        <p14:creationId xmlns:p14="http://schemas.microsoft.com/office/powerpoint/2010/main" val="190698306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6" Type="http://schemas.openxmlformats.org/officeDocument/2006/relationships/hyperlink" Target="https://creativecommons.org/licenses/by/4.0/" TargetMode="Externa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1.pn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hyperlink" Target="https://creativecommons.org/licenses/by/4.0/" TargetMode="Externa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1.png"/><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pPr>
                <a:defRPr/>
              </a:pPr>
              <a:t>‹#›</a:t>
            </a:fld>
            <a:endParaRPr lang="en-US" dirty="0"/>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fontAlgn="auto">
              <a:spcBef>
                <a:spcPts val="0"/>
              </a:spcBef>
              <a:spcAft>
                <a:spcPts val="0"/>
              </a:spcAft>
              <a:defRPr/>
            </a:pPr>
            <a:endParaRPr lang="en-US" sz="1350" dirty="0">
              <a:latin typeface="+mn-lt"/>
              <a:cs typeface="+mn-cs"/>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09"/>
            <a:ext cx="5253361" cy="246221"/>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2"/>
              </a:rPr>
              <a:t>Creative Commons Attribution 4.0 International License</a:t>
            </a:r>
            <a:r>
              <a:rPr lang="x-none" altLang="x-none" sz="1000" dirty="0">
                <a:cs typeface="+mn-cs"/>
              </a:rPr>
              <a:t> ©2017 </a:t>
            </a:r>
          </a:p>
        </p:txBody>
      </p:sp>
    </p:spTree>
    <p:extLst>
      <p:ext uri="{BB962C8B-B14F-4D97-AF65-F5344CB8AC3E}">
        <p14:creationId xmlns:p14="http://schemas.microsoft.com/office/powerpoint/2010/main" val="14946121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alpha val="0"/>
          </a:schemeClr>
        </a:solidFill>
        <a:effectLst/>
      </p:bgPr>
    </p:bg>
    <p:spTree>
      <p:nvGrpSpPr>
        <p:cNvPr id="1" name=""/>
        <p:cNvGrpSpPr/>
        <p:nvPr/>
      </p:nvGrpSpPr>
      <p:grpSpPr>
        <a:xfrm>
          <a:off x="0" y="0"/>
          <a:ext cx="0" cy="0"/>
          <a:chOff x="0" y="0"/>
          <a:chExt cx="0" cy="0"/>
        </a:xfrm>
      </p:grpSpPr>
      <p:pic>
        <p:nvPicPr>
          <p:cNvPr id="8" name="Picture 7" descr="generic_DSL_whitebluelogo.jpg"/>
          <p:cNvPicPr>
            <a:picLocks noChangeAspect="1"/>
          </p:cNvPicPr>
          <p:nvPr/>
        </p:nvPicPr>
        <p:blipFill>
          <a:blip r:embed="rId14" cstate="print"/>
          <a:stretch>
            <a:fillRect/>
          </a:stretch>
        </p:blipFill>
        <p:spPr>
          <a:xfrm>
            <a:off x="-76200" y="0"/>
            <a:ext cx="9220200" cy="6858000"/>
          </a:xfrm>
          <a:prstGeom prst="rect">
            <a:avLst/>
          </a:prstGeom>
        </p:spPr>
      </p:pic>
      <p:sp>
        <p:nvSpPr>
          <p:cNvPr id="1026" name="Title Placeholder 1"/>
          <p:cNvSpPr>
            <a:spLocks noGrp="1"/>
          </p:cNvSpPr>
          <p:nvPr>
            <p:ph type="title"/>
          </p:nvPr>
        </p:nvSpPr>
        <p:spPr bwMode="auto">
          <a:xfrm>
            <a:off x="457200" y="685800"/>
            <a:ext cx="82296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7" name="Text Placeholder 2"/>
          <p:cNvSpPr>
            <a:spLocks noGrp="1"/>
          </p:cNvSpPr>
          <p:nvPr>
            <p:ph type="body" idx="1"/>
          </p:nvPr>
        </p:nvSpPr>
        <p:spPr bwMode="auto">
          <a:xfrm>
            <a:off x="457200" y="1600200"/>
            <a:ext cx="8229600" cy="4373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133600" y="6356350"/>
            <a:ext cx="1447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2">
                    <a:lumMod val="50000"/>
                  </a:schemeClr>
                </a:solidFill>
                <a:latin typeface="Calibri" pitchFamily="34" charset="0"/>
              </a:defRPr>
            </a:lvl1pPr>
          </a:lstStyle>
          <a:p>
            <a:fld id="{E0985B6A-E43F-4D6B-9400-4B27569F7150}" type="datetimeFigureOut">
              <a:rPr lang="en-US" smtClean="0"/>
              <a:pPr/>
              <a:t>2/21/2019</a:t>
            </a:fld>
            <a:endParaRPr lang="en-US" dirty="0"/>
          </a:p>
        </p:txBody>
      </p:sp>
      <p:sp>
        <p:nvSpPr>
          <p:cNvPr id="5" name="Footer Placeholder 4"/>
          <p:cNvSpPr>
            <a:spLocks noGrp="1"/>
          </p:cNvSpPr>
          <p:nvPr>
            <p:ph type="ftr" sz="quarter" idx="3"/>
          </p:nvPr>
        </p:nvSpPr>
        <p:spPr>
          <a:xfrm>
            <a:off x="3657600" y="6356350"/>
            <a:ext cx="39624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2">
                    <a:lumMod val="50000"/>
                  </a:schemeClr>
                </a:solidFill>
                <a:latin typeface="Calibri" pitchFamily="34" charset="0"/>
              </a:defRPr>
            </a:lvl1pPr>
          </a:lstStyle>
          <a:p>
            <a:endParaRPr lang="en-US" dirty="0"/>
          </a:p>
        </p:txBody>
      </p:sp>
      <p:sp>
        <p:nvSpPr>
          <p:cNvPr id="6" name="Slide Number Placeholder 5"/>
          <p:cNvSpPr>
            <a:spLocks noGrp="1"/>
          </p:cNvSpPr>
          <p:nvPr>
            <p:ph type="sldNum" sz="quarter" idx="4"/>
          </p:nvPr>
        </p:nvSpPr>
        <p:spPr>
          <a:xfrm>
            <a:off x="7696200" y="6356350"/>
            <a:ext cx="990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2">
                    <a:lumMod val="50000"/>
                  </a:schemeClr>
                </a:solidFill>
                <a:latin typeface="Calibri" pitchFamily="34" charset="0"/>
              </a:defRPr>
            </a:lvl1pPr>
          </a:lstStyle>
          <a:p>
            <a:pPr>
              <a:defRPr/>
            </a:pPr>
            <a:fld id="{FB267019-40B7-405C-98B7-75F3216AFF79}" type="slidenum">
              <a:rPr lang="en-US" smtClean="0"/>
              <a:pPr>
                <a:defRPr/>
              </a:pPr>
              <a:t>‹#›</a:t>
            </a:fld>
            <a:endParaRPr lang="en-US" dirty="0"/>
          </a:p>
        </p:txBody>
      </p:sp>
      <p:pic>
        <p:nvPicPr>
          <p:cNvPr id="9" name="Picture 2" descr="reative Commons License"/>
          <p:cNvPicPr>
            <a:picLocks noChangeAspect="1" noChangeArrowheads="1"/>
          </p:cNvPicPr>
          <p:nvPr userDrawn="1"/>
        </p:nvPicPr>
        <p:blipFill>
          <a:blip r:embed="rId15"/>
          <a:srcRect/>
          <a:stretch>
            <a:fillRect/>
          </a:stretch>
        </p:blipFill>
        <p:spPr bwMode="auto">
          <a:xfrm>
            <a:off x="138113" y="6402388"/>
            <a:ext cx="838200" cy="292100"/>
          </a:xfrm>
          <a:prstGeom prst="rect">
            <a:avLst/>
          </a:prstGeom>
          <a:noFill/>
          <a:ln w="9525">
            <a:noFill/>
            <a:miter lim="800000"/>
            <a:headEnd/>
            <a:tailEnd/>
          </a:ln>
        </p:spPr>
      </p:pic>
      <p:sp>
        <p:nvSpPr>
          <p:cNvPr id="10" name="Rectangle 3"/>
          <p:cNvSpPr>
            <a:spLocks noChangeArrowheads="1"/>
          </p:cNvSpPr>
          <p:nvPr userDrawn="1"/>
        </p:nvSpPr>
        <p:spPr bwMode="auto">
          <a:xfrm>
            <a:off x="976313" y="6415009"/>
            <a:ext cx="5253361" cy="246221"/>
          </a:xfrm>
          <a:prstGeom prst="rect">
            <a:avLst/>
          </a:prstGeom>
          <a:noFill/>
          <a:ln>
            <a:noFill/>
          </a:ln>
          <a:effectLst/>
          <a:extLst/>
        </p:spPr>
        <p:txBody>
          <a:bodyPr wrap="none" anchor="ctr">
            <a:spAutoFit/>
          </a:bodyPr>
          <a:lstStyle/>
          <a:p>
            <a:pPr defTabSz="914400" eaLnBrk="0" hangingPunct="0">
              <a:defRPr/>
            </a:pPr>
            <a:r>
              <a:rPr lang="x-none" altLang="x-none" sz="1000" dirty="0">
                <a:cs typeface="+mn-cs"/>
              </a:rPr>
              <a:t> This document is licensed with a </a:t>
            </a:r>
            <a:r>
              <a:rPr lang="x-none" altLang="x-none" sz="1000" dirty="0">
                <a:cs typeface="+mn-cs"/>
                <a:hlinkClick r:id="rId16"/>
              </a:rPr>
              <a:t>Creative Commons Attribution 4.0 International License</a:t>
            </a:r>
            <a:r>
              <a:rPr lang="x-none" altLang="x-none" sz="1000" dirty="0">
                <a:cs typeface="+mn-cs"/>
              </a:rPr>
              <a:t> ©2017 </a:t>
            </a: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Lst>
  <p:transition>
    <p:fade/>
  </p:transition>
  <p:txStyles>
    <p:titleStyle>
      <a:lvl1pPr algn="ctr" rtl="0" eaLnBrk="1" fontAlgn="base" hangingPunct="1">
        <a:spcBef>
          <a:spcPct val="0"/>
        </a:spcBef>
        <a:spcAft>
          <a:spcPct val="0"/>
        </a:spcAft>
        <a:defRPr sz="3600" b="1" kern="1200">
          <a:solidFill>
            <a:srgbClr val="254061"/>
          </a:solidFill>
          <a:latin typeface="Georgia" pitchFamily="18" charset="0"/>
          <a:ea typeface="+mj-ea"/>
          <a:cs typeface="+mj-cs"/>
        </a:defRPr>
      </a:lvl1pPr>
      <a:lvl2pPr algn="ctr" rtl="0" eaLnBrk="1" fontAlgn="base" hangingPunct="1">
        <a:spcBef>
          <a:spcPct val="0"/>
        </a:spcBef>
        <a:spcAft>
          <a:spcPct val="0"/>
        </a:spcAft>
        <a:defRPr sz="3800">
          <a:solidFill>
            <a:srgbClr val="254061"/>
          </a:solidFill>
          <a:latin typeface="Georgia" pitchFamily="18" charset="0"/>
        </a:defRPr>
      </a:lvl2pPr>
      <a:lvl3pPr algn="ctr" rtl="0" eaLnBrk="1" fontAlgn="base" hangingPunct="1">
        <a:spcBef>
          <a:spcPct val="0"/>
        </a:spcBef>
        <a:spcAft>
          <a:spcPct val="0"/>
        </a:spcAft>
        <a:defRPr sz="3800">
          <a:solidFill>
            <a:srgbClr val="254061"/>
          </a:solidFill>
          <a:latin typeface="Georgia" pitchFamily="18" charset="0"/>
        </a:defRPr>
      </a:lvl3pPr>
      <a:lvl4pPr algn="ctr" rtl="0" eaLnBrk="1" fontAlgn="base" hangingPunct="1">
        <a:spcBef>
          <a:spcPct val="0"/>
        </a:spcBef>
        <a:spcAft>
          <a:spcPct val="0"/>
        </a:spcAft>
        <a:defRPr sz="3800">
          <a:solidFill>
            <a:srgbClr val="254061"/>
          </a:solidFill>
          <a:latin typeface="Georgia" pitchFamily="18" charset="0"/>
        </a:defRPr>
      </a:lvl4pPr>
      <a:lvl5pPr algn="ctr" rtl="0" eaLnBrk="1" fontAlgn="base" hangingPunct="1">
        <a:spcBef>
          <a:spcPct val="0"/>
        </a:spcBef>
        <a:spcAft>
          <a:spcPct val="0"/>
        </a:spcAft>
        <a:defRPr sz="3800">
          <a:solidFill>
            <a:srgbClr val="254061"/>
          </a:solidFill>
          <a:latin typeface="Georgia" pitchFamily="18"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2800" kern="1200">
          <a:solidFill>
            <a:schemeClr val="bg2">
              <a:lumMod val="50000"/>
            </a:schemeClr>
          </a:solidFill>
          <a:latin typeface="Calibri" pitchFamily="34" charset="0"/>
          <a:ea typeface="+mn-ea"/>
          <a:cs typeface="+mn-cs"/>
        </a:defRPr>
      </a:lvl1pPr>
      <a:lvl2pPr marL="742950" indent="-285750" algn="l" rtl="0" eaLnBrk="1" fontAlgn="base" hangingPunct="1">
        <a:spcBef>
          <a:spcPct val="20000"/>
        </a:spcBef>
        <a:spcAft>
          <a:spcPct val="0"/>
        </a:spcAft>
        <a:buFont typeface="Arial" charset="0"/>
        <a:buChar char="–"/>
        <a:defRPr sz="2600" kern="1200">
          <a:solidFill>
            <a:srgbClr val="376092"/>
          </a:solidFill>
          <a:latin typeface="Calibri" pitchFamily="34" charset="0"/>
          <a:ea typeface="+mn-ea"/>
          <a:cs typeface="+mn-cs"/>
        </a:defRPr>
      </a:lvl2pPr>
      <a:lvl3pPr marL="1143000" indent="-228600" algn="l" rtl="0" eaLnBrk="1" fontAlgn="base" hangingPunct="1">
        <a:spcBef>
          <a:spcPct val="20000"/>
        </a:spcBef>
        <a:spcAft>
          <a:spcPct val="0"/>
        </a:spcAft>
        <a:buFont typeface="Arial" charset="0"/>
        <a:buChar char="•"/>
        <a:defRPr sz="2400" kern="1200">
          <a:solidFill>
            <a:srgbClr val="254061"/>
          </a:solidFill>
          <a:latin typeface="Calibri" pitchFamily="34" charset="0"/>
          <a:ea typeface="+mn-ea"/>
          <a:cs typeface="+mn-cs"/>
        </a:defRPr>
      </a:lvl3pPr>
      <a:lvl4pPr marL="1600200" indent="-228600" algn="l" rtl="0" eaLnBrk="1" fontAlgn="base" hangingPunct="1">
        <a:spcBef>
          <a:spcPct val="20000"/>
        </a:spcBef>
        <a:spcAft>
          <a:spcPct val="0"/>
        </a:spcAft>
        <a:buFont typeface="Arial" charset="0"/>
        <a:buChar char="–"/>
        <a:defRPr sz="2000" kern="1200">
          <a:solidFill>
            <a:srgbClr val="376092"/>
          </a:solidFill>
          <a:latin typeface="Calibri" pitchFamily="34" charset="0"/>
          <a:ea typeface="+mn-ea"/>
          <a:cs typeface="+mn-cs"/>
        </a:defRPr>
      </a:lvl4pPr>
      <a:lvl5pPr marL="2057400" indent="-228600" algn="l" rtl="0" eaLnBrk="1" fontAlgn="base" hangingPunct="1">
        <a:spcBef>
          <a:spcPct val="20000"/>
        </a:spcBef>
        <a:spcAft>
          <a:spcPct val="0"/>
        </a:spcAft>
        <a:buFont typeface="Arial" charset="0"/>
        <a:buChar char="»"/>
        <a:defRPr kern="1200">
          <a:solidFill>
            <a:schemeClr val="accent1">
              <a:lumMod val="50000"/>
            </a:schemeClr>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020050" y="6329363"/>
            <a:ext cx="495300" cy="365125"/>
          </a:xfrm>
          <a:prstGeom prst="rect">
            <a:avLst/>
          </a:prstGeom>
        </p:spPr>
        <p:txBody>
          <a:bodyPr vert="horz" lIns="91440" tIns="45720" rIns="91440" bIns="45720" rtlCol="0" anchor="ctr"/>
          <a:lstStyle>
            <a:lvl1pPr algn="r" fontAlgn="auto">
              <a:spcBef>
                <a:spcPts val="0"/>
              </a:spcBef>
              <a:spcAft>
                <a:spcPts val="0"/>
              </a:spcAft>
              <a:defRPr sz="900">
                <a:solidFill>
                  <a:schemeClr val="tx1">
                    <a:tint val="75000"/>
                  </a:schemeClr>
                </a:solidFill>
                <a:latin typeface="+mn-lt"/>
                <a:cs typeface="+mn-cs"/>
              </a:defRPr>
            </a:lvl1pPr>
          </a:lstStyle>
          <a:p>
            <a:pPr>
              <a:defRPr/>
            </a:pPr>
            <a:fld id="{FB267019-40B7-405C-98B7-75F3216AFF79}" type="slidenum">
              <a:rPr lang="en-US">
                <a:solidFill>
                  <a:prstClr val="black">
                    <a:tint val="75000"/>
                  </a:prstClr>
                </a:solidFill>
              </a:rPr>
              <a:pPr>
                <a:defRPr/>
              </a:pPr>
              <a:t>‹#›</a:t>
            </a:fld>
            <a:endParaRPr lang="en-US" dirty="0">
              <a:solidFill>
                <a:prstClr val="black">
                  <a:tint val="75000"/>
                </a:prstClr>
              </a:solidFill>
            </a:endParaRPr>
          </a:p>
        </p:txBody>
      </p:sp>
      <p:sp>
        <p:nvSpPr>
          <p:cNvPr id="1027" name="Title Placeholder 6"/>
          <p:cNvSpPr>
            <a:spLocks noGrp="1"/>
          </p:cNvSpPr>
          <p:nvPr>
            <p:ph type="title"/>
          </p:nvPr>
        </p:nvSpPr>
        <p:spPr bwMode="auto">
          <a:xfrm>
            <a:off x="628650" y="457200"/>
            <a:ext cx="5686425" cy="1101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3"/>
          <p:cNvSpPr>
            <a:spLocks noGrp="1"/>
          </p:cNvSpPr>
          <p:nvPr>
            <p:ph type="body" idx="1"/>
          </p:nvPr>
        </p:nvSpPr>
        <p:spPr bwMode="auto">
          <a:xfrm>
            <a:off x="628650" y="1825625"/>
            <a:ext cx="7886700" cy="4483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t>
            </a:r>
          </a:p>
          <a:p>
            <a:pPr lvl="0"/>
            <a:r>
              <a:rPr lang="en-US"/>
              <a:t>aster text styles</a:t>
            </a:r>
          </a:p>
          <a:p>
            <a:pPr lvl="1"/>
            <a:r>
              <a:rPr lang="en-US"/>
              <a:t>Second levelThird level</a:t>
            </a:r>
          </a:p>
          <a:p>
            <a:pPr lvl="3"/>
            <a:r>
              <a:rPr lang="en-US"/>
              <a:t>Fourth level</a:t>
            </a:r>
          </a:p>
          <a:p>
            <a:pPr lvl="4"/>
            <a:r>
              <a:rPr lang="en-US"/>
              <a:t>Fifth level</a:t>
            </a:r>
          </a:p>
        </p:txBody>
      </p:sp>
      <p:sp>
        <p:nvSpPr>
          <p:cNvPr id="13" name="Rectangle 2"/>
          <p:cNvSpPr>
            <a:spLocks noChangeArrowheads="1"/>
          </p:cNvSpPr>
          <p:nvPr/>
        </p:nvSpPr>
        <p:spPr bwMode="auto">
          <a:xfrm>
            <a:off x="0" y="90488"/>
            <a:ext cx="138113" cy="276225"/>
          </a:xfrm>
          <a:prstGeom prst="rect">
            <a:avLst/>
          </a:prstGeom>
          <a:noFill/>
          <a:ln>
            <a:noFill/>
          </a:ln>
          <a:effectLst/>
          <a:extLst/>
        </p:spPr>
        <p:txBody>
          <a:bodyPr wrap="none" lIns="68580" tIns="34290" rIns="68580" bIns="34290" anchor="ctr">
            <a:spAutoFit/>
          </a:bodyPr>
          <a:lstStyle/>
          <a:p>
            <a:pPr>
              <a:defRPr/>
            </a:pPr>
            <a:endParaRPr lang="en-US" sz="1350" dirty="0">
              <a:solidFill>
                <a:prstClr val="black"/>
              </a:solidFill>
              <a:cs typeface="Arial" charset="0"/>
            </a:endParaRPr>
          </a:p>
        </p:txBody>
      </p:sp>
      <p:pic>
        <p:nvPicPr>
          <p:cNvPr id="1030" name="Picture 2" descr="reative Commons License"/>
          <p:cNvPicPr>
            <a:picLocks noChangeAspect="1" noChangeArrowheads="1"/>
          </p:cNvPicPr>
          <p:nvPr userDrawn="1"/>
        </p:nvPicPr>
        <p:blipFill>
          <a:blip r:embed="rId11"/>
          <a:srcRect/>
          <a:stretch>
            <a:fillRect/>
          </a:stretch>
        </p:blipFill>
        <p:spPr bwMode="auto">
          <a:xfrm>
            <a:off x="138113" y="6402388"/>
            <a:ext cx="838200" cy="292100"/>
          </a:xfrm>
          <a:prstGeom prst="rect">
            <a:avLst/>
          </a:prstGeom>
          <a:noFill/>
          <a:ln w="9525">
            <a:noFill/>
            <a:miter lim="800000"/>
            <a:headEnd/>
            <a:tailEnd/>
          </a:ln>
        </p:spPr>
      </p:pic>
      <p:sp>
        <p:nvSpPr>
          <p:cNvPr id="3" name="Rectangle 3"/>
          <p:cNvSpPr>
            <a:spLocks noChangeArrowheads="1"/>
          </p:cNvSpPr>
          <p:nvPr userDrawn="1"/>
        </p:nvSpPr>
        <p:spPr bwMode="auto">
          <a:xfrm>
            <a:off x="976313" y="6415088"/>
            <a:ext cx="5700712" cy="246062"/>
          </a:xfrm>
          <a:prstGeom prst="rect">
            <a:avLst/>
          </a:prstGeom>
          <a:noFill/>
          <a:ln>
            <a:noFill/>
          </a:ln>
          <a:effectLst/>
          <a:extLst/>
        </p:spPr>
        <p:txBody>
          <a:bodyPr wrap="none" anchor="ctr">
            <a:spAutoFit/>
          </a:bodyPr>
          <a:lstStyle/>
          <a:p>
            <a:pPr defTabSz="914400" eaLnBrk="0" fontAlgn="base" hangingPunct="0">
              <a:spcBef>
                <a:spcPct val="0"/>
              </a:spcBef>
              <a:spcAft>
                <a:spcPct val="0"/>
              </a:spcAft>
              <a:defRPr/>
            </a:pPr>
            <a:r>
              <a:rPr lang="x-none" altLang="x-none" sz="1000">
                <a:solidFill>
                  <a:prstClr val="black"/>
                </a:solidFill>
                <a:latin typeface="Arial" charset="0"/>
                <a:cs typeface="Arial" charset="0"/>
              </a:rPr>
              <a:t> This </a:t>
            </a:r>
            <a:r>
              <a:rPr lang="x-none" altLang="x-none" sz="1000" dirty="0">
                <a:solidFill>
                  <a:prstClr val="black"/>
                </a:solidFill>
                <a:latin typeface="Arial" charset="0"/>
                <a:cs typeface="Arial" charset="0"/>
              </a:rPr>
              <a:t>document is licensed with a </a:t>
            </a:r>
            <a:r>
              <a:rPr lang="x-none" altLang="x-none" sz="1000" dirty="0">
                <a:solidFill>
                  <a:prstClr val="black"/>
                </a:solidFill>
                <a:latin typeface="Arial" charset="0"/>
                <a:cs typeface="Arial" charset="0"/>
                <a:hlinkClick r:id="rId12"/>
              </a:rPr>
              <a:t>Creative Commons Attribution 4.0 International License</a:t>
            </a:r>
            <a:r>
              <a:rPr lang="x-none" altLang="x-none" sz="1000" dirty="0">
                <a:solidFill>
                  <a:prstClr val="black"/>
                </a:solidFill>
                <a:latin typeface="Arial" charset="0"/>
                <a:cs typeface="Arial" charset="0"/>
              </a:rPr>
              <a:t> ©2017 </a:t>
            </a:r>
          </a:p>
        </p:txBody>
      </p:sp>
    </p:spTree>
    <p:extLst>
      <p:ext uri="{BB962C8B-B14F-4D97-AF65-F5344CB8AC3E}">
        <p14:creationId xmlns:p14="http://schemas.microsoft.com/office/powerpoint/2010/main" val="290701417"/>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png"/><Relationship Id="rId1" Type="http://schemas.openxmlformats.org/officeDocument/2006/relationships/slideLayout" Target="../slideLayouts/slideLayout23.xml"/><Relationship Id="rId5" Type="http://schemas.openxmlformats.org/officeDocument/2006/relationships/image" Target="../media/image24.jpe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20723" y="3794046"/>
            <a:ext cx="5139672" cy="803275"/>
          </a:xfrm>
        </p:spPr>
        <p:txBody>
          <a:bodyPr rtlCol="0">
            <a:normAutofit fontScale="90000"/>
          </a:bodyPr>
          <a:lstStyle/>
          <a:p>
            <a:pPr eaLnBrk="1" fontAlgn="auto" hangingPunct="1">
              <a:spcAft>
                <a:spcPts val="0"/>
              </a:spcAft>
              <a:defRPr/>
            </a:pPr>
            <a:r>
              <a:rPr sz="3300" dirty="0">
                <a:latin typeface="Times New Roman" panose="02020603050405020304" pitchFamily="18" charset="0"/>
                <a:cs typeface="Times New Roman" panose="02020603050405020304" pitchFamily="18" charset="0"/>
              </a:rPr>
              <a:t/>
            </a:r>
            <a:br>
              <a:rPr sz="3300" dirty="0">
                <a:latin typeface="Times New Roman" panose="02020603050405020304" pitchFamily="18" charset="0"/>
                <a:cs typeface="Times New Roman" panose="02020603050405020304" pitchFamily="18" charset="0"/>
              </a:rPr>
            </a:br>
            <a:r>
              <a:rPr sz="3300" dirty="0">
                <a:latin typeface="Times New Roman" panose="02020603050405020304" pitchFamily="18" charset="0"/>
                <a:cs typeface="Times New Roman" panose="02020603050405020304" pitchFamily="18" charset="0"/>
              </a:rPr>
              <a:t/>
            </a:r>
            <a:br>
              <a:rPr sz="3300" dirty="0">
                <a:latin typeface="Times New Roman" panose="02020603050405020304" pitchFamily="18" charset="0"/>
                <a:cs typeface="Times New Roman" panose="02020603050405020304" pitchFamily="18" charset="0"/>
              </a:rPr>
            </a:br>
            <a:r>
              <a:rPr sz="2600" dirty="0">
                <a:cs typeface="Times New Roman" panose="02020603050405020304" pitchFamily="18" charset="0"/>
              </a:rPr>
              <a:t>Module II</a:t>
            </a:r>
            <a:br>
              <a:rPr sz="2600" dirty="0">
                <a:cs typeface="Times New Roman" panose="02020603050405020304" pitchFamily="18" charset="0"/>
              </a:rPr>
            </a:br>
            <a:r>
              <a:rPr lang="en-US" sz="2600" dirty="0">
                <a:cs typeface="Times New Roman" panose="02020603050405020304" pitchFamily="18" charset="0"/>
              </a:rPr>
              <a:t>Week 5: Cyber Governance</a:t>
            </a:r>
            <a:endParaRPr sz="2600" dirty="0">
              <a:cs typeface="Times New Roman" panose="02020603050405020304" pitchFamily="18" charset="0"/>
            </a:endParaRPr>
          </a:p>
        </p:txBody>
      </p:sp>
      <p:sp>
        <p:nvSpPr>
          <p:cNvPr id="12290" name="Subtitle 2"/>
          <p:cNvSpPr>
            <a:spLocks noGrp="1"/>
          </p:cNvSpPr>
          <p:nvPr>
            <p:ph type="body" sz="quarter" idx="13"/>
          </p:nvPr>
        </p:nvSpPr>
        <p:spPr>
          <a:xfrm>
            <a:off x="2442411" y="4824663"/>
            <a:ext cx="5272182" cy="649705"/>
          </a:xfrm>
        </p:spPr>
        <p:txBody>
          <a:bodyPr/>
          <a:lstStyle/>
          <a:p>
            <a:pPr eaLnBrk="1" hangingPunct="1"/>
            <a:r>
              <a:rPr lang="en-US" sz="2000" b="1" dirty="0">
                <a:solidFill>
                  <a:srgbClr val="2F5597"/>
                </a:solidFill>
                <a:cs typeface="Times New Roman" panose="02020603050405020304" pitchFamily="18" charset="0"/>
              </a:rPr>
              <a:t>Lesson 10: Federal Policy (PPD-41); Cyber </a:t>
            </a:r>
            <a:r>
              <a:rPr lang="en-US" sz="2000" b="1">
                <a:solidFill>
                  <a:srgbClr val="2F5597"/>
                </a:solidFill>
                <a:cs typeface="Times New Roman" panose="02020603050405020304" pitchFamily="18" charset="0"/>
              </a:rPr>
              <a:t>Threat Response; </a:t>
            </a:r>
            <a:r>
              <a:rPr lang="en-US" sz="2000" b="1" dirty="0">
                <a:solidFill>
                  <a:srgbClr val="2F5597"/>
                </a:solidFill>
                <a:cs typeface="Times New Roman" panose="02020603050405020304" pitchFamily="18" charset="0"/>
              </a:rPr>
              <a:t>Offensive Cyber Operations </a:t>
            </a:r>
          </a:p>
        </p:txBody>
      </p:sp>
      <p:sp>
        <p:nvSpPr>
          <p:cNvPr id="4" name="TextBox 3">
            <a:extLst>
              <a:ext uri="{FF2B5EF4-FFF2-40B4-BE49-F238E27FC236}">
                <a16:creationId xmlns:a16="http://schemas.microsoft.com/office/drawing/2014/main" xmlns="" id="{D028889B-8695-4156-BD5A-C6465174CEB4}"/>
              </a:ext>
            </a:extLst>
          </p:cNvPr>
          <p:cNvSpPr txBox="1"/>
          <p:nvPr/>
        </p:nvSpPr>
        <p:spPr>
          <a:xfrm>
            <a:off x="2236763" y="5580503"/>
            <a:ext cx="5373858" cy="600164"/>
          </a:xfrm>
          <a:prstGeom prst="rect">
            <a:avLst/>
          </a:prstGeom>
          <a:noFill/>
          <a:ln>
            <a:solidFill>
              <a:schemeClr val="accent5">
                <a:lumMod val="75000"/>
              </a:schemeClr>
            </a:solidFill>
          </a:ln>
        </p:spPr>
        <p:txBody>
          <a:bodyPr wrap="square" rtlCol="0">
            <a:spAutoFit/>
          </a:bodyPr>
          <a:lstStyle/>
          <a:p>
            <a:r>
              <a:rPr lang="en-US" sz="1100" dirty="0"/>
              <a:t>Lesson Author: Scott Sigmund Gartner, Professor of International Affairs and Director of the Penn State School of International Affairs (SIA).  The author wishes to thank SIA student Chloe Stein for her assistance with this lesson.</a:t>
            </a:r>
            <a:endParaRPr lang="en-US" sz="900" dirty="0">
              <a:latin typeface="+mn-lt"/>
            </a:endParaRPr>
          </a:p>
        </p:txBody>
      </p:sp>
    </p:spTree>
    <p:extLst>
      <p:ext uri="{BB962C8B-B14F-4D97-AF65-F5344CB8AC3E}">
        <p14:creationId xmlns:p14="http://schemas.microsoft.com/office/powerpoint/2010/main" val="22935175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95002"/>
            <a:ext cx="7885958" cy="1140032"/>
          </a:xfrm>
        </p:spPr>
        <p:txBody>
          <a:bodyPr/>
          <a:lstStyle/>
          <a:p>
            <a:r>
              <a:rPr lang="en-US" dirty="0">
                <a:cs typeface="Times New Roman" panose="02020603050405020304" pitchFamily="18" charset="0"/>
              </a:rPr>
              <a:t>Four Concurrent Lines of Effort</a:t>
            </a:r>
          </a:p>
        </p:txBody>
      </p:sp>
      <p:sp>
        <p:nvSpPr>
          <p:cNvPr id="3" name="Content Placeholder 2"/>
          <p:cNvSpPr>
            <a:spLocks noGrp="1"/>
          </p:cNvSpPr>
          <p:nvPr>
            <p:ph idx="1"/>
          </p:nvPr>
        </p:nvSpPr>
        <p:spPr>
          <a:xfrm>
            <a:off x="225631" y="1187533"/>
            <a:ext cx="8645237" cy="5213268"/>
          </a:xfrm>
        </p:spPr>
        <p:txBody>
          <a:bodyPr/>
          <a:lstStyle/>
          <a:p>
            <a:pPr marL="0" indent="0">
              <a:lnSpc>
                <a:spcPct val="100000"/>
              </a:lnSpc>
              <a:spcBef>
                <a:spcPts val="0"/>
              </a:spcBef>
              <a:buNone/>
            </a:pPr>
            <a:r>
              <a:rPr lang="en-US" b="1" dirty="0"/>
              <a:t>1) Threat response activities</a:t>
            </a:r>
            <a:r>
              <a:rPr lang="en-US" baseline="30000" dirty="0"/>
              <a:t>34</a:t>
            </a:r>
            <a:endParaRPr lang="en-US" dirty="0"/>
          </a:p>
          <a:p>
            <a:pPr marL="463550" indent="-225425">
              <a:lnSpc>
                <a:spcPct val="100000"/>
              </a:lnSpc>
              <a:spcBef>
                <a:spcPts val="0"/>
              </a:spcBef>
            </a:pPr>
            <a:r>
              <a:rPr lang="en-US" sz="1800" dirty="0"/>
              <a:t>E.g.: Conducting the appropriate investigations, including collecting evidence and gathering intelligence, linking related incidents, identifying additional affected entities, and mitigating the immediate threat</a:t>
            </a:r>
          </a:p>
          <a:p>
            <a:pPr marL="463550" indent="-225425">
              <a:lnSpc>
                <a:spcPct val="100000"/>
              </a:lnSpc>
              <a:spcBef>
                <a:spcPts val="600"/>
              </a:spcBef>
            </a:pPr>
            <a:r>
              <a:rPr lang="en-US" sz="1800" dirty="0"/>
              <a:t>Lead agency is the Department of Justice (DoJ) acting through the Federal Bureau of Investigation (FBI) and the National Cyber Investigative Joint Task Force (NCIJTF)</a:t>
            </a:r>
          </a:p>
          <a:p>
            <a:pPr marL="238125" indent="0">
              <a:lnSpc>
                <a:spcPct val="100000"/>
              </a:lnSpc>
              <a:spcBef>
                <a:spcPts val="0"/>
              </a:spcBef>
              <a:buNone/>
            </a:pPr>
            <a:endParaRPr lang="en-US" sz="1300" i="1" dirty="0"/>
          </a:p>
          <a:p>
            <a:pPr marL="0" indent="0">
              <a:lnSpc>
                <a:spcPct val="100000"/>
              </a:lnSpc>
              <a:spcBef>
                <a:spcPts val="0"/>
              </a:spcBef>
              <a:buNone/>
            </a:pPr>
            <a:r>
              <a:rPr lang="en-US" b="1" dirty="0"/>
              <a:t>2) Asset response activities</a:t>
            </a:r>
          </a:p>
          <a:p>
            <a:pPr marL="463550" indent="-238125">
              <a:lnSpc>
                <a:spcPct val="100000"/>
              </a:lnSpc>
              <a:spcBef>
                <a:spcPts val="0"/>
              </a:spcBef>
            </a:pPr>
            <a:r>
              <a:rPr lang="en-US" sz="1800" dirty="0"/>
              <a:t>E.g.: Helping affected entities to protect their assets, mitigating vulnerabilities, identifying other entities that may be at risk and assessing their risk to the same or similar vulnerabilities, and preventing potentially cascading effects</a:t>
            </a:r>
          </a:p>
          <a:p>
            <a:pPr marL="463550" indent="-238125">
              <a:lnSpc>
                <a:spcPct val="100000"/>
              </a:lnSpc>
              <a:spcBef>
                <a:spcPts val="600"/>
              </a:spcBef>
            </a:pPr>
            <a:r>
              <a:rPr lang="en-US" sz="1800" dirty="0"/>
              <a:t>Lead agency is the Department of Homeland Security (DHS) acting through the National Cybersecurity and Communications Integration Center (NCCIC)</a:t>
            </a:r>
          </a:p>
          <a:p>
            <a:pPr marL="463550" indent="-238125">
              <a:lnSpc>
                <a:spcPct val="100000"/>
              </a:lnSpc>
              <a:spcBef>
                <a:spcPts val="600"/>
              </a:spcBef>
            </a:pPr>
            <a:r>
              <a:rPr lang="en-US" sz="1800" dirty="0"/>
              <a:t>Threat and asset responders share some responsibilities and activities: talking with affected entities to understand the nature of the cyber incident, providing guidance to affected entities on available Federal resources and capabilities, and sharing information gained over the course of the response with other Federal agencies.</a:t>
            </a:r>
          </a:p>
          <a:p>
            <a:pPr marL="0" indent="0">
              <a:buNone/>
            </a:pPr>
            <a:endParaRPr lang="fr-FR" dirty="0"/>
          </a:p>
          <a:p>
            <a:pPr marL="0" indent="0">
              <a:buNone/>
            </a:pPr>
            <a:endParaRPr lang="en-US" dirty="0"/>
          </a:p>
        </p:txBody>
      </p:sp>
      <p:sp>
        <p:nvSpPr>
          <p:cNvPr id="4" name="TextBox 3"/>
          <p:cNvSpPr txBox="1"/>
          <p:nvPr/>
        </p:nvSpPr>
        <p:spPr>
          <a:xfrm>
            <a:off x="225631" y="6344094"/>
            <a:ext cx="8123274" cy="400110"/>
          </a:xfrm>
          <a:prstGeom prst="rect">
            <a:avLst/>
          </a:prstGeom>
          <a:noFill/>
        </p:spPr>
        <p:txBody>
          <a:bodyPr wrap="square" rtlCol="0">
            <a:spAutoFit/>
          </a:bodyPr>
          <a:lstStyle/>
          <a:p>
            <a:r>
              <a:rPr lang="en-US" sz="1000" dirty="0">
                <a:cs typeface="Arial" panose="020B0604020202020204" pitchFamily="34" charset="0"/>
              </a:rPr>
              <a:t>34. FACT SHEET: Presidential Policy Directive on United States Cyber Incident Coordination: https://obamawhitehouse.archives.gov/the-press-office/2016/07/26/fact-sheet-presidential-policy-directive-united-states-cyber-incident-1 (accessed 6/15/2018)</a:t>
            </a:r>
          </a:p>
        </p:txBody>
      </p:sp>
    </p:spTree>
    <p:extLst>
      <p:ext uri="{BB962C8B-B14F-4D97-AF65-F5344CB8AC3E}">
        <p14:creationId xmlns:p14="http://schemas.microsoft.com/office/powerpoint/2010/main" val="2846386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1"/>
          <p:cNvSpPr>
            <a:spLocks noGrp="1"/>
          </p:cNvSpPr>
          <p:nvPr>
            <p:ph type="title"/>
          </p:nvPr>
        </p:nvSpPr>
        <p:spPr>
          <a:xfrm>
            <a:off x="629392" y="95002"/>
            <a:ext cx="7885958" cy="1128156"/>
          </a:xfrm>
        </p:spPr>
        <p:txBody>
          <a:bodyPr/>
          <a:lstStyle/>
          <a:p>
            <a:r>
              <a:rPr lang="en-US" dirty="0">
                <a:cs typeface="Times New Roman" panose="02020603050405020304" pitchFamily="18" charset="0"/>
              </a:rPr>
              <a:t>Four Concurrent Lines of Effort </a:t>
            </a:r>
            <a:r>
              <a:rPr lang="en-US" sz="2000" i="1" dirty="0">
                <a:cs typeface="Times New Roman" panose="02020603050405020304" pitchFamily="18" charset="0"/>
              </a:rPr>
              <a:t>Cont.</a:t>
            </a:r>
            <a:endParaRPr lang="en-US" i="1" dirty="0">
              <a:cs typeface="Times New Roman" panose="02020603050405020304" pitchFamily="18" charset="0"/>
            </a:endParaRPr>
          </a:p>
        </p:txBody>
      </p:sp>
      <p:sp>
        <p:nvSpPr>
          <p:cNvPr id="3" name="Content Placeholder 2"/>
          <p:cNvSpPr>
            <a:spLocks noGrp="1"/>
          </p:cNvSpPr>
          <p:nvPr>
            <p:ph idx="1"/>
          </p:nvPr>
        </p:nvSpPr>
        <p:spPr>
          <a:xfrm>
            <a:off x="106136" y="1365662"/>
            <a:ext cx="7668291" cy="4841907"/>
          </a:xfrm>
        </p:spPr>
        <p:txBody>
          <a:bodyPr/>
          <a:lstStyle/>
          <a:p>
            <a:pPr marL="0" indent="0">
              <a:buNone/>
            </a:pPr>
            <a:r>
              <a:rPr lang="en-US" b="1" dirty="0"/>
              <a:t>3) Intelligence support and related activities</a:t>
            </a:r>
            <a:r>
              <a:rPr lang="en-US" baseline="30000" dirty="0"/>
              <a:t>35</a:t>
            </a:r>
          </a:p>
          <a:p>
            <a:pPr marL="463550" indent="-238125"/>
            <a:r>
              <a:rPr lang="en-US" sz="1800" dirty="0"/>
              <a:t>E.g. Sharing threat intelligence, integrated analysis of threat trends and events, identification of knowledge gaps, and the ability to mitigate adversary threat capabilities</a:t>
            </a:r>
          </a:p>
          <a:p>
            <a:pPr marL="463550" indent="-238125"/>
            <a:r>
              <a:rPr lang="en-US" sz="1800" dirty="0"/>
              <a:t>Lead agency is the Office of the Director of National Intelligence (ODNI) acting through the Cyber Threat Intelligence Integration Center (CTIIC).</a:t>
            </a:r>
          </a:p>
          <a:p>
            <a:pPr marL="457200" lvl="1" indent="0">
              <a:buNone/>
            </a:pPr>
            <a:endParaRPr lang="en-US" b="1" dirty="0"/>
          </a:p>
          <a:p>
            <a:pPr marL="225425" indent="-225425">
              <a:buNone/>
            </a:pPr>
            <a:r>
              <a:rPr lang="en-US" b="1" dirty="0"/>
              <a:t>4) In the event of an affected Federal agency, the affected agency takes the lead on cyber threat response.</a:t>
            </a:r>
          </a:p>
          <a:p>
            <a:pPr marL="520700" indent="-238125"/>
            <a:r>
              <a:rPr lang="en-US" sz="1800" dirty="0"/>
              <a:t>Includes a variety of actions aimed a managing and mitigating the impact of the cyber incident on the federal agency</a:t>
            </a:r>
          </a:p>
          <a:p>
            <a:pPr marL="520700" indent="-238125"/>
            <a:r>
              <a:rPr lang="en-US" sz="1800" dirty="0"/>
              <a:t>E.g.: Maintaining operational continuity, protection of privacy, managing liability risks, communicating with employees or other affected individuals, and dealing with external affairs (e.g., media and congressional inquiries).</a:t>
            </a:r>
          </a:p>
          <a:p>
            <a:pPr marL="0" indent="0">
              <a:buNone/>
            </a:pPr>
            <a:endParaRPr lang="fr-FR" dirty="0"/>
          </a:p>
          <a:p>
            <a:pPr marL="0" indent="0">
              <a:buNone/>
            </a:pPr>
            <a:endParaRPr lang="en-US" dirty="0"/>
          </a:p>
        </p:txBody>
      </p:sp>
      <p:pic>
        <p:nvPicPr>
          <p:cNvPr id="9218" name="Picture 2" descr="Cybersecurity Information Sharing Act of 2015 Implementation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441853" y="2902591"/>
            <a:ext cx="5795158" cy="113000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56634" y="6350073"/>
            <a:ext cx="8158716" cy="400110"/>
          </a:xfrm>
          <a:prstGeom prst="rect">
            <a:avLst/>
          </a:prstGeom>
          <a:noFill/>
        </p:spPr>
        <p:txBody>
          <a:bodyPr wrap="square" rtlCol="0">
            <a:spAutoFit/>
          </a:bodyPr>
          <a:lstStyle/>
          <a:p>
            <a:r>
              <a:rPr lang="en-US" sz="1000" dirty="0">
                <a:cs typeface="Arial" panose="020B0604020202020204" pitchFamily="34" charset="0"/>
              </a:rPr>
              <a:t>35. FACT SHEET: Presidential Policy Directive on United States Cyber Incident Coordination: https://obamawhitehouse.archives.gov/the-press-office/2016/07/26/fact-sheet-presidential-policy-directive-united-states-cyber-incident-1 (accessed 6/15/2018)</a:t>
            </a:r>
          </a:p>
        </p:txBody>
      </p:sp>
    </p:spTree>
    <p:extLst>
      <p:ext uri="{BB962C8B-B14F-4D97-AF65-F5344CB8AC3E}">
        <p14:creationId xmlns:p14="http://schemas.microsoft.com/office/powerpoint/2010/main" val="1992157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95534"/>
            <a:ext cx="7885958" cy="1068248"/>
          </a:xfrm>
        </p:spPr>
        <p:txBody>
          <a:bodyPr/>
          <a:lstStyle/>
          <a:p>
            <a:r>
              <a:rPr lang="en-US" dirty="0">
                <a:cs typeface="Times New Roman" panose="02020603050405020304" pitchFamily="18" charset="0"/>
              </a:rPr>
              <a:t>Coordination Architecture</a:t>
            </a:r>
          </a:p>
        </p:txBody>
      </p:sp>
      <p:sp>
        <p:nvSpPr>
          <p:cNvPr id="3" name="Content Placeholder 2"/>
          <p:cNvSpPr>
            <a:spLocks noGrp="1"/>
          </p:cNvSpPr>
          <p:nvPr>
            <p:ph idx="1"/>
          </p:nvPr>
        </p:nvSpPr>
        <p:spPr>
          <a:xfrm>
            <a:off x="273132" y="1159857"/>
            <a:ext cx="8597736" cy="5074688"/>
          </a:xfrm>
        </p:spPr>
        <p:txBody>
          <a:bodyPr/>
          <a:lstStyle/>
          <a:p>
            <a:pPr marL="0" indent="0">
              <a:buNone/>
            </a:pPr>
            <a:r>
              <a:rPr lang="en-US" dirty="0"/>
              <a:t>In order to facilitate cooperation between agencies during a “significant” cyber incident, PPD-41 establishes a three-tiered coordination architecture</a:t>
            </a:r>
            <a:r>
              <a:rPr lang="en-US" baseline="30000" dirty="0"/>
              <a:t>36</a:t>
            </a:r>
          </a:p>
          <a:p>
            <a:pPr marL="0" indent="0">
              <a:buNone/>
            </a:pPr>
            <a:endParaRPr lang="en-US" sz="1000" dirty="0"/>
          </a:p>
          <a:p>
            <a:pPr marL="0" indent="0">
              <a:spcBef>
                <a:spcPts val="0"/>
              </a:spcBef>
              <a:buNone/>
            </a:pPr>
            <a:r>
              <a:rPr lang="en-US" b="1" dirty="0"/>
              <a:t>National Policy Level</a:t>
            </a:r>
          </a:p>
          <a:p>
            <a:pPr marL="463550" indent="-238125">
              <a:spcBef>
                <a:spcPts val="600"/>
              </a:spcBef>
            </a:pPr>
            <a:r>
              <a:rPr lang="en-US" sz="1800" dirty="0"/>
              <a:t>The Cyber Response Group (CRG), chaired by the National Security Council (NSC), will coordinate development and implementation of the United States’ government policy on “significant” cyber incidents.</a:t>
            </a:r>
          </a:p>
          <a:p>
            <a:pPr marL="225425" indent="0">
              <a:buNone/>
            </a:pPr>
            <a:endParaRPr lang="en-US" sz="1300" dirty="0"/>
          </a:p>
          <a:p>
            <a:pPr marL="0" indent="0">
              <a:spcBef>
                <a:spcPts val="0"/>
              </a:spcBef>
              <a:buNone/>
            </a:pPr>
            <a:r>
              <a:rPr lang="en-US" b="1" dirty="0"/>
              <a:t>National Operational Level</a:t>
            </a:r>
          </a:p>
          <a:p>
            <a:pPr marL="463550" indent="-238125">
              <a:spcBef>
                <a:spcPts val="600"/>
              </a:spcBef>
            </a:pPr>
            <a:r>
              <a:rPr lang="en-US" sz="1800" dirty="0"/>
              <a:t>During a “significant” cyber incident federal agencies undertake two courses of action.</a:t>
            </a:r>
          </a:p>
          <a:p>
            <a:pPr marL="1073150" lvl="1" indent="-400050">
              <a:buFont typeface="+mj-lt"/>
              <a:buAutoNum type="romanUcPeriod"/>
            </a:pPr>
            <a:r>
              <a:rPr lang="en-US" sz="1600" dirty="0"/>
              <a:t>Activate enhanced internal coordination procedures </a:t>
            </a:r>
          </a:p>
          <a:p>
            <a:pPr marL="1073150" lvl="1" indent="-400050">
              <a:buFont typeface="+mj-lt"/>
              <a:buAutoNum type="romanUcPeriod"/>
            </a:pPr>
            <a:r>
              <a:rPr lang="en-US" sz="1600" dirty="0"/>
              <a:t>Create a Unified Coordination Group (UCG) headed by the lead agency for each line of effort to coordinate response activities</a:t>
            </a:r>
          </a:p>
          <a:p>
            <a:pPr marL="673100" lvl="1" indent="0">
              <a:buNone/>
            </a:pPr>
            <a:endParaRPr lang="en-US" sz="1300" b="1" dirty="0"/>
          </a:p>
          <a:p>
            <a:pPr marL="0" indent="0">
              <a:spcBef>
                <a:spcPts val="0"/>
              </a:spcBef>
              <a:buNone/>
            </a:pPr>
            <a:r>
              <a:rPr lang="en-US" b="1" dirty="0"/>
              <a:t>Field Level</a:t>
            </a:r>
          </a:p>
          <a:p>
            <a:pPr marL="463550" indent="-238125">
              <a:spcBef>
                <a:spcPts val="600"/>
              </a:spcBef>
            </a:pPr>
            <a:r>
              <a:rPr lang="en-US" sz="1800" dirty="0"/>
              <a:t>The lead agencies for each line of effort coordinate their interaction with each other and with the affected entity.</a:t>
            </a:r>
          </a:p>
        </p:txBody>
      </p:sp>
      <p:sp>
        <p:nvSpPr>
          <p:cNvPr id="5" name="TextBox 4"/>
          <p:cNvSpPr txBox="1"/>
          <p:nvPr/>
        </p:nvSpPr>
        <p:spPr>
          <a:xfrm>
            <a:off x="273132" y="6358653"/>
            <a:ext cx="7846828" cy="400110"/>
          </a:xfrm>
          <a:prstGeom prst="rect">
            <a:avLst/>
          </a:prstGeom>
          <a:noFill/>
        </p:spPr>
        <p:txBody>
          <a:bodyPr wrap="square" rtlCol="0">
            <a:spAutoFit/>
          </a:bodyPr>
          <a:lstStyle/>
          <a:p>
            <a:r>
              <a:rPr lang="en-US" sz="1000" dirty="0">
                <a:cs typeface="Arial" panose="020B0604020202020204" pitchFamily="34" charset="0"/>
              </a:rPr>
              <a:t>36. FACT SHEET: Presidential Policy Directive on United States Cyber Incident Coordination: https://obamawhitehouse.archives.gov/the-press-office/2016/07/26/fact-sheet-presidential-policy-directive-united-states-cyber-incident-1 (accessed 6/15/2018)</a:t>
            </a:r>
          </a:p>
        </p:txBody>
      </p:sp>
    </p:spTree>
    <p:extLst>
      <p:ext uri="{BB962C8B-B14F-4D97-AF65-F5344CB8AC3E}">
        <p14:creationId xmlns:p14="http://schemas.microsoft.com/office/powerpoint/2010/main" val="1340147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204716"/>
            <a:ext cx="7885958" cy="982639"/>
          </a:xfrm>
        </p:spPr>
        <p:txBody>
          <a:bodyPr/>
          <a:lstStyle/>
          <a:p>
            <a:r>
              <a:rPr lang="en-US" dirty="0">
                <a:cs typeface="Times New Roman" panose="02020603050405020304" pitchFamily="18" charset="0"/>
              </a:rPr>
              <a:t>Annex to PPD-41</a:t>
            </a:r>
            <a:endParaRPr lang="en-US" baseline="30000" dirty="0">
              <a:cs typeface="Times New Roman" panose="02020603050405020304" pitchFamily="18" charset="0"/>
            </a:endParaRPr>
          </a:p>
        </p:txBody>
      </p:sp>
      <p:sp>
        <p:nvSpPr>
          <p:cNvPr id="3" name="Content Placeholder 2"/>
          <p:cNvSpPr>
            <a:spLocks noGrp="1"/>
          </p:cNvSpPr>
          <p:nvPr>
            <p:ph idx="1"/>
          </p:nvPr>
        </p:nvSpPr>
        <p:spPr>
          <a:xfrm>
            <a:off x="286603" y="1337481"/>
            <a:ext cx="8637519" cy="4839482"/>
          </a:xfrm>
        </p:spPr>
        <p:txBody>
          <a:bodyPr/>
          <a:lstStyle/>
          <a:p>
            <a:pPr marL="0" indent="0">
              <a:buNone/>
            </a:pPr>
            <a:r>
              <a:rPr lang="en-US" sz="2400" dirty="0"/>
              <a:t>The annex to PPD-41 provides additional details on the coordination architecture of federal agencies and assigns courses of actions for its implementation.</a:t>
            </a:r>
            <a:r>
              <a:rPr lang="en-US" sz="2400" baseline="30000" dirty="0">
                <a:cs typeface="Times New Roman" panose="02020603050405020304" pitchFamily="18" charset="0"/>
              </a:rPr>
              <a:t>37</a:t>
            </a:r>
          </a:p>
          <a:p>
            <a:pPr marL="0" indent="0">
              <a:buNone/>
            </a:pPr>
            <a:endParaRPr lang="en-US" sz="1800" dirty="0"/>
          </a:p>
          <a:p>
            <a:pPr marL="0" indent="0">
              <a:buNone/>
            </a:pPr>
            <a:r>
              <a:rPr lang="en-US" sz="2400" dirty="0"/>
              <a:t>The Annex is comprised of three sections:</a:t>
            </a:r>
          </a:p>
          <a:p>
            <a:pPr marL="914400" indent="-450850">
              <a:buNone/>
            </a:pPr>
            <a:r>
              <a:rPr lang="en-US" dirty="0"/>
              <a:t>II. Coordination Architecture</a:t>
            </a:r>
          </a:p>
          <a:p>
            <a:pPr marL="914400" indent="-450850">
              <a:buNone/>
            </a:pPr>
            <a:r>
              <a:rPr lang="en-US" dirty="0"/>
              <a:t>III. Federal Government Response to Incidents Affecting Federal Networks</a:t>
            </a:r>
          </a:p>
          <a:p>
            <a:pPr marL="914400" indent="-450850">
              <a:buNone/>
            </a:pPr>
            <a:r>
              <a:rPr lang="en-US" dirty="0"/>
              <a:t>IV. Implementation and Assessment</a:t>
            </a:r>
          </a:p>
        </p:txBody>
      </p:sp>
      <p:pic>
        <p:nvPicPr>
          <p:cNvPr id="7172" name="Picture 4" descr="C:\Users\Chloe\AppData\Local\Microsoft\Windows\Temporary Internet Files\Content.IE5\SS54YMR8\logo[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6396" y="4434444"/>
            <a:ext cx="3627726" cy="224573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 y="6304002"/>
            <a:ext cx="5199797" cy="553998"/>
          </a:xfrm>
          <a:prstGeom prst="rect">
            <a:avLst/>
          </a:prstGeom>
          <a:noFill/>
        </p:spPr>
        <p:txBody>
          <a:bodyPr wrap="square" rtlCol="0">
            <a:spAutoFit/>
          </a:bodyPr>
          <a:lstStyle/>
          <a:p>
            <a:r>
              <a:rPr lang="en-US" sz="1000" dirty="0">
                <a:cs typeface="Arial" panose="020B0604020202020204" pitchFamily="34" charset="0"/>
              </a:rPr>
              <a:t>37. Annex for Presidential Policy Directive -- United States Cyber Incident Coordination: https://obamawhitehouse.archives.gov/the-press-office/2016/07/26/annex-presidential-policy-directive-united-states-cyber-incident (accessed 6/17/2018)</a:t>
            </a:r>
          </a:p>
        </p:txBody>
      </p:sp>
    </p:spTree>
    <p:extLst>
      <p:ext uri="{BB962C8B-B14F-4D97-AF65-F5344CB8AC3E}">
        <p14:creationId xmlns:p14="http://schemas.microsoft.com/office/powerpoint/2010/main" val="2519059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II. Coordination Architecture</a:t>
            </a:r>
            <a:r>
              <a:rPr lang="en-US" baseline="30000" dirty="0">
                <a:cs typeface="Times New Roman" panose="02020603050405020304" pitchFamily="18" charset="0"/>
              </a:rPr>
              <a:t>38</a:t>
            </a:r>
          </a:p>
        </p:txBody>
      </p:sp>
      <p:sp>
        <p:nvSpPr>
          <p:cNvPr id="3" name="Content Placeholder 2"/>
          <p:cNvSpPr>
            <a:spLocks noGrp="1"/>
          </p:cNvSpPr>
          <p:nvPr>
            <p:ph idx="1"/>
          </p:nvPr>
        </p:nvSpPr>
        <p:spPr>
          <a:xfrm>
            <a:off x="249382" y="1353786"/>
            <a:ext cx="8562109" cy="4868883"/>
          </a:xfrm>
        </p:spPr>
        <p:txBody>
          <a:bodyPr/>
          <a:lstStyle/>
          <a:p>
            <a:pPr marL="0" indent="0">
              <a:buNone/>
            </a:pPr>
            <a:r>
              <a:rPr lang="en-US" sz="2400" b="1" dirty="0"/>
              <a:t>National Policy Coordination</a:t>
            </a:r>
          </a:p>
          <a:p>
            <a:pPr marL="225425" indent="0">
              <a:buNone/>
            </a:pPr>
            <a:r>
              <a:rPr lang="en-US" dirty="0"/>
              <a:t>The Cyber Response Group (CRG) shall:</a:t>
            </a:r>
          </a:p>
          <a:p>
            <a:pPr marL="463550" indent="-238125"/>
            <a:endParaRPr lang="en-US" sz="1500" dirty="0"/>
          </a:p>
          <a:p>
            <a:pPr marL="746125" lvl="1" indent="-285750">
              <a:lnSpc>
                <a:spcPct val="100000"/>
              </a:lnSpc>
              <a:buFont typeface="Arial" panose="020B0604020202020204" pitchFamily="34" charset="0"/>
              <a:buChar char="•"/>
            </a:pPr>
            <a:r>
              <a:rPr lang="en-US" dirty="0"/>
              <a:t>Coordinate the development and implementation of the Federal Government’s policies, strategies, and procedures for responding to significant cyber incidents;</a:t>
            </a:r>
          </a:p>
          <a:p>
            <a:pPr marL="746125" lvl="1" indent="-285750">
              <a:lnSpc>
                <a:spcPct val="100000"/>
              </a:lnSpc>
              <a:buFont typeface="Arial" panose="020B0604020202020204" pitchFamily="34" charset="0"/>
              <a:buChar char="•"/>
            </a:pPr>
            <a:r>
              <a:rPr lang="en-US" dirty="0"/>
              <a:t>Receive regular updates from the Federal cybersecurity centers and agencies on significant cyber incidents and measures being taken to resolve or respond to those incidents</a:t>
            </a:r>
          </a:p>
          <a:p>
            <a:pPr marL="746125" lvl="1" indent="-285750">
              <a:lnSpc>
                <a:spcPct val="100000"/>
              </a:lnSpc>
              <a:buFont typeface="Arial" panose="020B0604020202020204" pitchFamily="34" charset="0"/>
              <a:buChar char="•"/>
            </a:pPr>
            <a:r>
              <a:rPr lang="en-US" dirty="0"/>
              <a:t>Resolve issues brought to it by subordinate bodies, such as a Cyber Unified Coordination Group (UCG)</a:t>
            </a:r>
          </a:p>
          <a:p>
            <a:pPr marL="746125" lvl="1" indent="-285750">
              <a:lnSpc>
                <a:spcPct val="100000"/>
              </a:lnSpc>
              <a:buFont typeface="Arial" panose="020B0604020202020204" pitchFamily="34" charset="0"/>
              <a:buChar char="•"/>
            </a:pPr>
            <a:r>
              <a:rPr lang="en-US" dirty="0"/>
              <a:t>Collaborate with the Counterterrorism Security Group and Domestic Resilience Group when required</a:t>
            </a:r>
          </a:p>
          <a:p>
            <a:pPr marL="746125" lvl="1" indent="-285750">
              <a:lnSpc>
                <a:spcPct val="100000"/>
              </a:lnSpc>
              <a:buFont typeface="Arial" panose="020B0604020202020204" pitchFamily="34" charset="0"/>
              <a:buChar char="•"/>
            </a:pPr>
            <a:r>
              <a:rPr lang="en-US" dirty="0"/>
              <a:t>Identify and consider options for responding to significant cyber incidents</a:t>
            </a:r>
          </a:p>
          <a:p>
            <a:pPr marL="746125" lvl="1" indent="-285750">
              <a:lnSpc>
                <a:spcPct val="100000"/>
              </a:lnSpc>
              <a:buFont typeface="Arial" panose="020B0604020202020204" pitchFamily="34" charset="0"/>
              <a:buChar char="•"/>
            </a:pPr>
            <a:r>
              <a:rPr lang="en-US" dirty="0"/>
              <a:t>Coordinate a communications strategy, as necessary, regarding a significant cyber incident.</a:t>
            </a:r>
          </a:p>
        </p:txBody>
      </p:sp>
      <p:sp>
        <p:nvSpPr>
          <p:cNvPr id="4" name="TextBox 3"/>
          <p:cNvSpPr txBox="1"/>
          <p:nvPr/>
        </p:nvSpPr>
        <p:spPr>
          <a:xfrm>
            <a:off x="249382" y="6329771"/>
            <a:ext cx="8371367" cy="400110"/>
          </a:xfrm>
          <a:prstGeom prst="rect">
            <a:avLst/>
          </a:prstGeom>
          <a:noFill/>
        </p:spPr>
        <p:txBody>
          <a:bodyPr wrap="square" rtlCol="0">
            <a:spAutoFit/>
          </a:bodyPr>
          <a:lstStyle/>
          <a:p>
            <a:r>
              <a:rPr lang="en-US" sz="1000" dirty="0">
                <a:cs typeface="Arial" panose="020B0604020202020204" pitchFamily="34" charset="0"/>
              </a:rPr>
              <a:t>38. Annex for Presidential Policy Directive -- United States Cyber Incident Coordination: https://obamawhitehouse.archives.gov/the-press-office/2016/07/26/annex-presidential-policy-directive-united-states-cyber-incident (accessed 6/17/2018)</a:t>
            </a:r>
          </a:p>
        </p:txBody>
      </p:sp>
    </p:spTree>
    <p:extLst>
      <p:ext uri="{BB962C8B-B14F-4D97-AF65-F5344CB8AC3E}">
        <p14:creationId xmlns:p14="http://schemas.microsoft.com/office/powerpoint/2010/main" val="2018025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II. Coordination Architecture </a:t>
            </a:r>
            <a:r>
              <a:rPr lang="en-US" sz="2000" i="1" dirty="0">
                <a:cs typeface="Times New Roman" panose="02020603050405020304" pitchFamily="18" charset="0"/>
              </a:rPr>
              <a:t>Cont.</a:t>
            </a:r>
            <a:r>
              <a:rPr lang="en-US" sz="2000" baseline="30000" dirty="0">
                <a:cs typeface="Times New Roman" panose="02020603050405020304" pitchFamily="18" charset="0"/>
              </a:rPr>
              <a:t>39</a:t>
            </a:r>
            <a:endParaRPr lang="en-US" sz="2000" dirty="0">
              <a:cs typeface="Times New Roman" panose="02020603050405020304" pitchFamily="18" charset="0"/>
            </a:endParaRPr>
          </a:p>
        </p:txBody>
      </p:sp>
      <p:sp>
        <p:nvSpPr>
          <p:cNvPr id="4" name="TextBox 3"/>
          <p:cNvSpPr txBox="1"/>
          <p:nvPr/>
        </p:nvSpPr>
        <p:spPr>
          <a:xfrm>
            <a:off x="119071" y="1132964"/>
            <a:ext cx="8896454" cy="1384995"/>
          </a:xfrm>
          <a:prstGeom prst="rect">
            <a:avLst/>
          </a:prstGeom>
          <a:noFill/>
        </p:spPr>
        <p:txBody>
          <a:bodyPr wrap="square" rtlCol="0">
            <a:spAutoFit/>
          </a:bodyPr>
          <a:lstStyle/>
          <a:p>
            <a:r>
              <a:rPr lang="en-US" sz="2400" b="1" dirty="0"/>
              <a:t>National Operational Coordination</a:t>
            </a:r>
          </a:p>
          <a:p>
            <a:pPr marL="225425" indent="0">
              <a:buNone/>
            </a:pPr>
            <a:r>
              <a:rPr lang="en-US" sz="2100" dirty="0"/>
              <a:t>To promote unity of effort in response to a significant cyber incident, a Cyber UCG shall:</a:t>
            </a:r>
          </a:p>
          <a:p>
            <a:endParaRPr lang="en-US" dirty="0"/>
          </a:p>
        </p:txBody>
      </p:sp>
      <p:sp>
        <p:nvSpPr>
          <p:cNvPr id="3" name="Content Placeholder 2"/>
          <p:cNvSpPr>
            <a:spLocks noGrp="1"/>
          </p:cNvSpPr>
          <p:nvPr>
            <p:ph idx="1"/>
          </p:nvPr>
        </p:nvSpPr>
        <p:spPr>
          <a:xfrm>
            <a:off x="110359" y="2254470"/>
            <a:ext cx="7166257" cy="4414344"/>
          </a:xfrm>
        </p:spPr>
        <p:txBody>
          <a:bodyPr/>
          <a:lstStyle/>
          <a:p>
            <a:pPr marL="746125" lvl="1" indent="-285750">
              <a:lnSpc>
                <a:spcPct val="100000"/>
              </a:lnSpc>
              <a:buFont typeface="Arial" panose="020B0604020202020204" pitchFamily="34" charset="0"/>
              <a:buChar char="•"/>
            </a:pPr>
            <a:r>
              <a:rPr lang="en-US" dirty="0"/>
              <a:t>Coordinate the cyber incident response</a:t>
            </a:r>
          </a:p>
          <a:p>
            <a:pPr marL="746125" lvl="1" indent="-285750">
              <a:lnSpc>
                <a:spcPct val="100000"/>
              </a:lnSpc>
              <a:buFont typeface="Arial" panose="020B0604020202020204" pitchFamily="34" charset="0"/>
              <a:buChar char="•"/>
            </a:pPr>
            <a:r>
              <a:rPr lang="en-US" dirty="0"/>
              <a:t>Ensure all appropriate Federal agencies are incorporated into the incident response</a:t>
            </a:r>
          </a:p>
          <a:p>
            <a:pPr marL="746125" lvl="1" indent="-285750">
              <a:lnSpc>
                <a:spcPct val="100000"/>
              </a:lnSpc>
              <a:buFont typeface="Arial" panose="020B0604020202020204" pitchFamily="34" charset="0"/>
              <a:buChar char="•"/>
            </a:pPr>
            <a:r>
              <a:rPr lang="en-US" dirty="0"/>
              <a:t>Coordinate the development and execution of response and recovery tasks, priorities, and planning efforts necessary to respond appropriately to the incident and to speed recovery</a:t>
            </a:r>
          </a:p>
          <a:p>
            <a:pPr marL="746125" lvl="1" indent="-285750">
              <a:lnSpc>
                <a:spcPct val="100000"/>
              </a:lnSpc>
              <a:buFont typeface="Arial" panose="020B0604020202020204" pitchFamily="34" charset="0"/>
              <a:buChar char="•"/>
            </a:pPr>
            <a:r>
              <a:rPr lang="en-US" dirty="0"/>
              <a:t>Facilitate the sharing of information and intelligence among Cyber UCG participants</a:t>
            </a:r>
          </a:p>
          <a:p>
            <a:pPr marL="746125" lvl="1" indent="-285750">
              <a:lnSpc>
                <a:spcPct val="100000"/>
              </a:lnSpc>
              <a:buFont typeface="Arial" panose="020B0604020202020204" pitchFamily="34" charset="0"/>
              <a:buChar char="•"/>
            </a:pPr>
            <a:r>
              <a:rPr lang="en-US" dirty="0"/>
              <a:t>Coordinate consistent, accurate, and appropriate communications regarding the incident to affected parties</a:t>
            </a:r>
          </a:p>
          <a:p>
            <a:pPr marL="746125" lvl="1" indent="-285750">
              <a:lnSpc>
                <a:spcPct val="100000"/>
              </a:lnSpc>
              <a:buFont typeface="Arial" panose="020B0604020202020204" pitchFamily="34" charset="0"/>
              <a:buChar char="•"/>
            </a:pPr>
            <a:r>
              <a:rPr lang="en-US" dirty="0"/>
              <a:t>Form a combined UCG with the lead Federal agency for incidents that include cyber and physical effects.</a:t>
            </a:r>
          </a:p>
        </p:txBody>
      </p:sp>
      <p:pic>
        <p:nvPicPr>
          <p:cNvPr id="6146" name="Picture 2" descr="Fingerprint and binary code on a computer process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419157">
            <a:off x="7318961" y="4927878"/>
            <a:ext cx="1654217" cy="165421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0" y="6457890"/>
            <a:ext cx="7276616" cy="400110"/>
          </a:xfrm>
          <a:prstGeom prst="rect">
            <a:avLst/>
          </a:prstGeom>
          <a:noFill/>
        </p:spPr>
        <p:txBody>
          <a:bodyPr wrap="square" rtlCol="0">
            <a:spAutoFit/>
          </a:bodyPr>
          <a:lstStyle/>
          <a:p>
            <a:r>
              <a:rPr lang="en-US" sz="1000" dirty="0">
                <a:cs typeface="Arial" panose="020B0604020202020204" pitchFamily="34" charset="0"/>
              </a:rPr>
              <a:t>39. Annex for Presidential Policy Directive -- United States Cyber Incident Coordination: https://obamawhitehouse.archives.gov/the-press-office/2016/07/26/annex-presidential-policy-directive-united-states-cyber-incident (accessed 6/17/2018)</a:t>
            </a:r>
          </a:p>
        </p:txBody>
      </p:sp>
    </p:spTree>
    <p:extLst>
      <p:ext uri="{BB962C8B-B14F-4D97-AF65-F5344CB8AC3E}">
        <p14:creationId xmlns:p14="http://schemas.microsoft.com/office/powerpoint/2010/main" val="27134633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5640" y="166255"/>
            <a:ext cx="7968343" cy="1325563"/>
          </a:xfrm>
        </p:spPr>
        <p:txBody>
          <a:bodyPr/>
          <a:lstStyle/>
          <a:p>
            <a:r>
              <a:rPr lang="en-US" dirty="0">
                <a:cs typeface="Times New Roman" panose="02020603050405020304" pitchFamily="18" charset="0"/>
              </a:rPr>
              <a:t>III. Federal Government Response to Incidents Affecting Federal Networks</a:t>
            </a:r>
            <a:endParaRPr lang="en-US" baseline="30000" dirty="0">
              <a:cs typeface="Times New Roman" panose="02020603050405020304" pitchFamily="18" charset="0"/>
            </a:endParaRPr>
          </a:p>
        </p:txBody>
      </p:sp>
      <p:sp>
        <p:nvSpPr>
          <p:cNvPr id="3" name="Content Placeholder 2"/>
          <p:cNvSpPr>
            <a:spLocks noGrp="1"/>
          </p:cNvSpPr>
          <p:nvPr>
            <p:ph idx="1"/>
          </p:nvPr>
        </p:nvSpPr>
        <p:spPr>
          <a:xfrm>
            <a:off x="1246909" y="1481959"/>
            <a:ext cx="7897091" cy="5013433"/>
          </a:xfrm>
        </p:spPr>
        <p:txBody>
          <a:bodyPr/>
          <a:lstStyle/>
          <a:p>
            <a:pPr marL="0" indent="0">
              <a:lnSpc>
                <a:spcPct val="100000"/>
              </a:lnSpc>
              <a:buNone/>
            </a:pPr>
            <a:r>
              <a:rPr lang="en-US" sz="2400" b="1" dirty="0"/>
              <a:t>Civilian Federal Networks</a:t>
            </a:r>
            <a:r>
              <a:rPr lang="en-US" sz="2400" baseline="30000" dirty="0">
                <a:cs typeface="Times New Roman" panose="02020603050405020304" pitchFamily="18" charset="0"/>
              </a:rPr>
              <a:t>40</a:t>
            </a:r>
            <a:endParaRPr lang="en-US" sz="2400" b="1" dirty="0"/>
          </a:p>
          <a:p>
            <a:pPr marL="463550" indent="-238125">
              <a:lnSpc>
                <a:spcPct val="100000"/>
              </a:lnSpc>
            </a:pPr>
            <a:r>
              <a:rPr lang="en-US" dirty="0"/>
              <a:t>The Director of Office of Management and Budget (OMB) is responsible for overseeing Federal agency cyber policies and practices, while the Secretary of Homeland Security is responsible for the implementation of these policies and practices.</a:t>
            </a:r>
          </a:p>
          <a:p>
            <a:pPr marL="463550" indent="-238125">
              <a:lnSpc>
                <a:spcPct val="100000"/>
              </a:lnSpc>
            </a:pPr>
            <a:r>
              <a:rPr lang="en-US" dirty="0"/>
              <a:t>Federal agencies shall respond to significant cyber incidents in accordance with PPD-41 and all other applicable policies and procedures. </a:t>
            </a:r>
          </a:p>
          <a:p>
            <a:pPr marL="463550" indent="-238125">
              <a:lnSpc>
                <a:spcPct val="100000"/>
              </a:lnSpc>
            </a:pPr>
            <a:r>
              <a:rPr lang="en-US" dirty="0"/>
              <a:t>When a significant cyber incident impacts multiple Federal agencies, each agency has the decision to restart their affected computers, but OMB and the Federal lead agencies for threat and asset response will provide each agency with a recommendation on what to do.</a:t>
            </a:r>
          </a:p>
        </p:txBody>
      </p:sp>
      <p:pic>
        <p:nvPicPr>
          <p:cNvPr id="5122" name="Picture 2" descr="Cloud with a lock connected to comput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9621">
            <a:off x="133724" y="4992457"/>
            <a:ext cx="1445642" cy="1445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700350" y="6375343"/>
            <a:ext cx="7443650" cy="400110"/>
          </a:xfrm>
          <a:prstGeom prst="rect">
            <a:avLst/>
          </a:prstGeom>
          <a:noFill/>
        </p:spPr>
        <p:txBody>
          <a:bodyPr wrap="square" rtlCol="0">
            <a:spAutoFit/>
          </a:bodyPr>
          <a:lstStyle/>
          <a:p>
            <a:r>
              <a:rPr lang="en-US" sz="1000" dirty="0">
                <a:cs typeface="Arial" panose="020B0604020202020204" pitchFamily="34" charset="0"/>
              </a:rPr>
              <a:t>40. Annex for Presidential Policy Directive -- United States Cyber Incident Coordination: https://obamawhitehouse.archives.gov/the-press-office/2016/07/26/annex-presidential-policy-directive-united-states-cyber-incident (accessed 6/17/2018)</a:t>
            </a:r>
          </a:p>
        </p:txBody>
      </p:sp>
    </p:spTree>
    <p:extLst>
      <p:ext uri="{BB962C8B-B14F-4D97-AF65-F5344CB8AC3E}">
        <p14:creationId xmlns:p14="http://schemas.microsoft.com/office/powerpoint/2010/main" val="2661710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15637" y="190005"/>
            <a:ext cx="8348354" cy="1325563"/>
          </a:xfrm>
        </p:spPr>
        <p:txBody>
          <a:bodyPr/>
          <a:lstStyle/>
          <a:p>
            <a:r>
              <a:rPr lang="en-US" dirty="0">
                <a:cs typeface="Times New Roman" panose="02020603050405020304" pitchFamily="18" charset="0"/>
              </a:rPr>
              <a:t>III. Federal Government Response to Incidents Affecting Federal Networks </a:t>
            </a:r>
            <a:r>
              <a:rPr lang="en-US" sz="2000" i="1" dirty="0">
                <a:cs typeface="Times New Roman" panose="02020603050405020304" pitchFamily="18" charset="0"/>
              </a:rPr>
              <a:t>Cont.</a:t>
            </a:r>
            <a:r>
              <a:rPr lang="en-US" sz="2000" baseline="30000" dirty="0">
                <a:cs typeface="Times New Roman" panose="02020603050405020304" pitchFamily="18" charset="0"/>
              </a:rPr>
              <a:t>41</a:t>
            </a:r>
          </a:p>
        </p:txBody>
      </p:sp>
      <p:sp>
        <p:nvSpPr>
          <p:cNvPr id="3" name="Content Placeholder 2"/>
          <p:cNvSpPr>
            <a:spLocks noGrp="1"/>
          </p:cNvSpPr>
          <p:nvPr>
            <p:ph idx="1"/>
          </p:nvPr>
        </p:nvSpPr>
        <p:spPr>
          <a:xfrm>
            <a:off x="415636" y="1620007"/>
            <a:ext cx="8312727" cy="4229409"/>
          </a:xfrm>
        </p:spPr>
        <p:txBody>
          <a:bodyPr/>
          <a:lstStyle/>
          <a:p>
            <a:pPr marL="0" indent="0">
              <a:buNone/>
            </a:pPr>
            <a:r>
              <a:rPr lang="en-US" b="1" dirty="0"/>
              <a:t>DoD Information Network </a:t>
            </a:r>
          </a:p>
          <a:p>
            <a:pPr marL="463550" indent="-238125"/>
            <a:r>
              <a:rPr lang="en-US" sz="1800" dirty="0"/>
              <a:t>The Secretary of Defense will head threat and asset response for cyber incidents affecting the Department of Defense Information Network (DoDIN).</a:t>
            </a:r>
          </a:p>
          <a:p>
            <a:pPr marL="463550" indent="-238125"/>
            <a:endParaRPr lang="en-US" sz="1800" dirty="0"/>
          </a:p>
          <a:p>
            <a:pPr marL="0" indent="0">
              <a:buNone/>
            </a:pPr>
            <a:r>
              <a:rPr lang="en-US" b="1" dirty="0"/>
              <a:t>Intelligence Community Networks</a:t>
            </a:r>
          </a:p>
          <a:p>
            <a:pPr marL="463550" indent="-238125"/>
            <a:r>
              <a:rPr lang="en-US" sz="1800" dirty="0"/>
              <a:t>The Director of National Intelligence will head threat and asset response for cyber incidents affecting the Intelligence Community (IC).</a:t>
            </a:r>
          </a:p>
        </p:txBody>
      </p:sp>
      <p:pic>
        <p:nvPicPr>
          <p:cNvPr id="4098" name="Picture 2" descr="Monitor, Binary, Binary System, Computer, Binary Code"/>
          <p:cNvPicPr>
            <a:picLocks noChangeAspect="1" noChangeArrowheads="1"/>
          </p:cNvPicPr>
          <p:nvPr/>
        </p:nvPicPr>
        <p:blipFill rotWithShape="1">
          <a:blip r:embed="rId3">
            <a:extLst>
              <a:ext uri="{28A0092B-C50C-407E-A947-70E740481C1C}">
                <a14:useLocalDpi xmlns:a14="http://schemas.microsoft.com/office/drawing/2010/main" val="0"/>
              </a:ext>
            </a:extLst>
          </a:blip>
          <a:srcRect t="55894" b="3775"/>
          <a:stretch/>
        </p:blipFill>
        <p:spPr bwMode="auto">
          <a:xfrm>
            <a:off x="0" y="4314394"/>
            <a:ext cx="9144000" cy="21434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6457890"/>
            <a:ext cx="9144000" cy="400110"/>
          </a:xfrm>
          <a:prstGeom prst="rect">
            <a:avLst/>
          </a:prstGeom>
          <a:noFill/>
        </p:spPr>
        <p:txBody>
          <a:bodyPr wrap="square" rtlCol="0">
            <a:spAutoFit/>
          </a:bodyPr>
          <a:lstStyle/>
          <a:p>
            <a:r>
              <a:rPr lang="en-US" sz="1000" dirty="0">
                <a:cs typeface="Arial" panose="020B0604020202020204" pitchFamily="34" charset="0"/>
              </a:rPr>
              <a:t>41. Annex for Presidential Policy Directive -- United States Cyber Incident Coordination: https://obamawhitehouse.archives.gov/the-press-office/2016/07/26/annex-presidential-policy-directive-united-states-cyber-incident (accessed 6/17/2018)</a:t>
            </a:r>
          </a:p>
        </p:txBody>
      </p:sp>
    </p:spTree>
    <p:extLst>
      <p:ext uri="{BB962C8B-B14F-4D97-AF65-F5344CB8AC3E}">
        <p14:creationId xmlns:p14="http://schemas.microsoft.com/office/powerpoint/2010/main" val="2278090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7516" y="139495"/>
            <a:ext cx="7885958" cy="881783"/>
          </a:xfrm>
        </p:spPr>
        <p:txBody>
          <a:bodyPr/>
          <a:lstStyle/>
          <a:p>
            <a:r>
              <a:rPr lang="en-US" dirty="0">
                <a:cs typeface="Times New Roman" panose="02020603050405020304" pitchFamily="18" charset="0"/>
              </a:rPr>
              <a:t>IV. Implementation and Assessment</a:t>
            </a:r>
            <a:r>
              <a:rPr lang="en-US" baseline="30000" dirty="0">
                <a:cs typeface="Times New Roman" panose="02020603050405020304" pitchFamily="18" charset="0"/>
              </a:rPr>
              <a:t>42</a:t>
            </a:r>
          </a:p>
        </p:txBody>
      </p:sp>
      <p:sp>
        <p:nvSpPr>
          <p:cNvPr id="3" name="Content Placeholder 2"/>
          <p:cNvSpPr>
            <a:spLocks noGrp="1"/>
          </p:cNvSpPr>
          <p:nvPr>
            <p:ph idx="1"/>
          </p:nvPr>
        </p:nvSpPr>
        <p:spPr>
          <a:xfrm>
            <a:off x="249381" y="1175657"/>
            <a:ext cx="8668987" cy="4352307"/>
          </a:xfrm>
        </p:spPr>
        <p:txBody>
          <a:bodyPr/>
          <a:lstStyle/>
          <a:p>
            <a:pPr marL="0" indent="0">
              <a:buNone/>
            </a:pPr>
            <a:r>
              <a:rPr lang="en-US" sz="2400" dirty="0"/>
              <a:t>Federal agencies shall take the following actions to implement this directive:</a:t>
            </a:r>
          </a:p>
          <a:p>
            <a:pPr marL="0" indent="0">
              <a:spcBef>
                <a:spcPts val="0"/>
              </a:spcBef>
              <a:buNone/>
            </a:pPr>
            <a:endParaRPr lang="en-US" sz="1000" dirty="0"/>
          </a:p>
          <a:p>
            <a:pPr lvl="1">
              <a:lnSpc>
                <a:spcPct val="100000"/>
              </a:lnSpc>
            </a:pPr>
            <a:r>
              <a:rPr lang="en-US" sz="2100" dirty="0"/>
              <a:t>Change their charter to support PPD-41</a:t>
            </a:r>
          </a:p>
          <a:p>
            <a:pPr lvl="1">
              <a:lnSpc>
                <a:spcPct val="100000"/>
              </a:lnSpc>
            </a:pPr>
            <a:r>
              <a:rPr lang="en-US" sz="2100" dirty="0"/>
              <a:t>Regularly engages in enhanced coordination procedures</a:t>
            </a:r>
          </a:p>
          <a:p>
            <a:pPr lvl="1">
              <a:lnSpc>
                <a:spcPct val="100000"/>
              </a:lnSpc>
            </a:pPr>
            <a:r>
              <a:rPr lang="en-US" sz="2100" dirty="0"/>
              <a:t>Change training to reflect PPD-41</a:t>
            </a:r>
          </a:p>
          <a:p>
            <a:pPr lvl="1">
              <a:lnSpc>
                <a:spcPct val="100000"/>
              </a:lnSpc>
            </a:pPr>
            <a:r>
              <a:rPr lang="en-US" sz="2100" dirty="0"/>
              <a:t>Incorporate tenets of PPD-41 into cyber incident response exercises</a:t>
            </a:r>
          </a:p>
          <a:p>
            <a:pPr lvl="1">
              <a:lnSpc>
                <a:spcPct val="100000"/>
              </a:lnSpc>
            </a:pPr>
            <a:r>
              <a:rPr lang="en-US" sz="2100" dirty="0"/>
              <a:t>Upon dissolution of each Cyber UCG, provide a review of the Cyber UCG’s response </a:t>
            </a:r>
          </a:p>
          <a:p>
            <a:pPr lvl="1">
              <a:lnSpc>
                <a:spcPct val="100000"/>
              </a:lnSpc>
            </a:pPr>
            <a:r>
              <a:rPr lang="en-US" sz="2100" dirty="0"/>
              <a:t>Submit a concept of operations for the Cyber UCG and </a:t>
            </a:r>
            <a:r>
              <a:rPr lang="fr-FR" sz="2100" dirty="0"/>
              <a:t>national cyber incident response plan</a:t>
            </a:r>
            <a:r>
              <a:rPr lang="en-US" sz="2100" dirty="0"/>
              <a:t>.</a:t>
            </a:r>
          </a:p>
        </p:txBody>
      </p:sp>
      <p:pic>
        <p:nvPicPr>
          <p:cNvPr id="2050" name="Picture 2" descr="Cyber Ag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6252" y="4785756"/>
            <a:ext cx="4367748" cy="20722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6308497"/>
            <a:ext cx="4776252" cy="553998"/>
          </a:xfrm>
          <a:prstGeom prst="rect">
            <a:avLst/>
          </a:prstGeom>
          <a:noFill/>
        </p:spPr>
        <p:txBody>
          <a:bodyPr wrap="square" rtlCol="0">
            <a:spAutoFit/>
          </a:bodyPr>
          <a:lstStyle/>
          <a:p>
            <a:r>
              <a:rPr lang="en-US" sz="1000" dirty="0">
                <a:cs typeface="Arial" panose="020B0604020202020204" pitchFamily="34" charset="0"/>
              </a:rPr>
              <a:t>42. Annex for Presidential Policy Directive -- United States Cyber Incident Coordination: https://obamawhitehouse.archives.gov/the-press-office/2016/07/26/annex-presidential-policy-directive-united-states-cyber-incident (accessed 6/17/2018)</a:t>
            </a:r>
          </a:p>
        </p:txBody>
      </p:sp>
    </p:spTree>
    <p:extLst>
      <p:ext uri="{BB962C8B-B14F-4D97-AF65-F5344CB8AC3E}">
        <p14:creationId xmlns:p14="http://schemas.microsoft.com/office/powerpoint/2010/main" val="33057897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232012"/>
            <a:ext cx="7885958" cy="1787857"/>
          </a:xfrm>
        </p:spPr>
        <p:txBody>
          <a:bodyPr/>
          <a:lstStyle/>
          <a:p>
            <a:r>
              <a:rPr lang="en-US" dirty="0">
                <a:cs typeface="Times New Roman" panose="02020603050405020304" pitchFamily="18" charset="0"/>
              </a:rPr>
              <a:t>Section 2:</a:t>
            </a:r>
            <a:br>
              <a:rPr lang="en-US" dirty="0">
                <a:cs typeface="Times New Roman" panose="02020603050405020304" pitchFamily="18" charset="0"/>
              </a:rPr>
            </a:br>
            <a:r>
              <a:rPr lang="en-US" dirty="0">
                <a:cs typeface="Times New Roman" panose="02020603050405020304" pitchFamily="18" charset="0"/>
              </a:rPr>
              <a:t>Introduction to Cyber Security in the Obama and Trump administrations</a:t>
            </a:r>
          </a:p>
        </p:txBody>
      </p:sp>
      <p:sp>
        <p:nvSpPr>
          <p:cNvPr id="3" name="Content Placeholder 2"/>
          <p:cNvSpPr>
            <a:spLocks noGrp="1"/>
          </p:cNvSpPr>
          <p:nvPr>
            <p:ph idx="1"/>
          </p:nvPr>
        </p:nvSpPr>
        <p:spPr>
          <a:xfrm>
            <a:off x="354842" y="2224585"/>
            <a:ext cx="8447964" cy="3952377"/>
          </a:xfrm>
        </p:spPr>
        <p:txBody>
          <a:bodyPr/>
          <a:lstStyle/>
          <a:p>
            <a:pPr marL="0" indent="0">
              <a:lnSpc>
                <a:spcPct val="100000"/>
              </a:lnSpc>
              <a:buNone/>
            </a:pPr>
            <a:r>
              <a:rPr lang="en-US" sz="2400" dirty="0"/>
              <a:t>While both the Obama and Trump Administrations affirmed PPD-41 as their primary cybersecurity response doctrine, the approach they bring to cyber security varies significantly.</a:t>
            </a:r>
          </a:p>
        </p:txBody>
      </p:sp>
      <p:pic>
        <p:nvPicPr>
          <p:cNvPr id="1028" name="Picture 4" descr="Presidential Seal, Seal, Usa, Presidential, Presid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8979" y="3484667"/>
            <a:ext cx="3235931" cy="3231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081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34346" y="231416"/>
            <a:ext cx="8308428" cy="1101067"/>
          </a:xfrm>
        </p:spPr>
        <p:txBody>
          <a:bodyPr/>
          <a:lstStyle/>
          <a:p>
            <a:r>
              <a:rPr lang="en-US" dirty="0">
                <a:cs typeface="Times New Roman" panose="02020603050405020304" pitchFamily="18" charset="0"/>
              </a:rPr>
              <a:t>Lesson Outline: PPD-41; Cyber Operations Policy; U.S. Cyber Operations Framework</a:t>
            </a:r>
            <a:endParaRPr lang="en-US" sz="2000" i="1" dirty="0"/>
          </a:p>
        </p:txBody>
      </p:sp>
      <p:sp>
        <p:nvSpPr>
          <p:cNvPr id="4" name="Content Placeholder 2"/>
          <p:cNvSpPr>
            <a:spLocks noGrp="1"/>
          </p:cNvSpPr>
          <p:nvPr>
            <p:ph idx="1"/>
          </p:nvPr>
        </p:nvSpPr>
        <p:spPr>
          <a:xfrm>
            <a:off x="545908" y="1973988"/>
            <a:ext cx="6264323" cy="4490053"/>
          </a:xfrm>
        </p:spPr>
        <p:txBody>
          <a:bodyPr numCol="1"/>
          <a:lstStyle/>
          <a:p>
            <a:pPr marL="341313" indent="-341313" eaLnBrk="1" hangingPunct="1">
              <a:lnSpc>
                <a:spcPct val="100000"/>
              </a:lnSpc>
              <a:spcBef>
                <a:spcPts val="0"/>
              </a:spcBef>
              <a:buFont typeface="+mj-lt"/>
              <a:buAutoNum type="arabicPeriod"/>
            </a:pPr>
            <a:r>
              <a:rPr lang="en-US" dirty="0">
                <a:cs typeface="Times New Roman" panose="02020603050405020304" pitchFamily="18" charset="0"/>
              </a:rPr>
              <a:t>Cyber Policy: PPD-41 and its Annex</a:t>
            </a:r>
          </a:p>
          <a:p>
            <a:pPr marL="685800" lvl="1" indent="-222250" eaLnBrk="1" hangingPunct="1">
              <a:lnSpc>
                <a:spcPct val="100000"/>
              </a:lnSpc>
              <a:spcBef>
                <a:spcPts val="0"/>
              </a:spcBef>
              <a:buFont typeface="+mj-lt"/>
              <a:buAutoNum type="alphaLcPeriod"/>
            </a:pPr>
            <a:r>
              <a:rPr lang="en-US" dirty="0">
                <a:cs typeface="Times New Roman" panose="02020603050405020304" pitchFamily="18" charset="0"/>
              </a:rPr>
              <a:t>PPD-41</a:t>
            </a:r>
          </a:p>
          <a:p>
            <a:pPr marL="1206500" lvl="2" indent="-400050" eaLnBrk="1" hangingPunct="1">
              <a:lnSpc>
                <a:spcPct val="100000"/>
              </a:lnSpc>
              <a:spcBef>
                <a:spcPts val="0"/>
              </a:spcBef>
              <a:buFont typeface="+mj-lt"/>
              <a:buAutoNum type="romanUcPeriod"/>
            </a:pPr>
            <a:r>
              <a:rPr lang="en-US" sz="1800" dirty="0">
                <a:cs typeface="Times New Roman" panose="02020603050405020304" pitchFamily="18" charset="0"/>
              </a:rPr>
              <a:t>Five Guiding Principles of PPD-41</a:t>
            </a:r>
          </a:p>
          <a:p>
            <a:pPr marL="1206500" lvl="2" indent="-400050" eaLnBrk="1" hangingPunct="1">
              <a:lnSpc>
                <a:spcPct val="100000"/>
              </a:lnSpc>
              <a:spcBef>
                <a:spcPts val="0"/>
              </a:spcBef>
              <a:buFont typeface="+mj-lt"/>
              <a:buAutoNum type="romanUcPeriod"/>
            </a:pPr>
            <a:r>
              <a:rPr lang="en-US" sz="1800" dirty="0">
                <a:cs typeface="Times New Roman" panose="02020603050405020304" pitchFamily="18" charset="0"/>
              </a:rPr>
              <a:t>Cyber Incident Severity Schema</a:t>
            </a:r>
          </a:p>
          <a:p>
            <a:pPr marL="1206500" lvl="2" indent="-400050" eaLnBrk="1" hangingPunct="1">
              <a:lnSpc>
                <a:spcPct val="100000"/>
              </a:lnSpc>
              <a:spcBef>
                <a:spcPts val="0"/>
              </a:spcBef>
              <a:buFont typeface="+mj-lt"/>
              <a:buAutoNum type="romanUcPeriod"/>
            </a:pPr>
            <a:r>
              <a:rPr lang="en-US" sz="1800" dirty="0">
                <a:cs typeface="Times New Roman" panose="02020603050405020304" pitchFamily="18" charset="0"/>
              </a:rPr>
              <a:t>Four Concurrent Lines of Effort</a:t>
            </a:r>
          </a:p>
          <a:p>
            <a:pPr marL="1206500" lvl="2" indent="-400050" eaLnBrk="1" hangingPunct="1">
              <a:lnSpc>
                <a:spcPct val="100000"/>
              </a:lnSpc>
              <a:spcBef>
                <a:spcPts val="0"/>
              </a:spcBef>
              <a:buFont typeface="+mj-lt"/>
              <a:buAutoNum type="romanUcPeriod"/>
            </a:pPr>
            <a:r>
              <a:rPr lang="en-US" sz="1800" dirty="0">
                <a:cs typeface="Times New Roman" panose="02020603050405020304" pitchFamily="18" charset="0"/>
              </a:rPr>
              <a:t>Coordination Architecture</a:t>
            </a:r>
          </a:p>
          <a:p>
            <a:pPr marL="685800" lvl="1" indent="-222250" eaLnBrk="1" hangingPunct="1">
              <a:lnSpc>
                <a:spcPct val="100000"/>
              </a:lnSpc>
              <a:spcBef>
                <a:spcPts val="0"/>
              </a:spcBef>
              <a:buFont typeface="+mj-lt"/>
              <a:buAutoNum type="alphaLcPeriod"/>
            </a:pPr>
            <a:r>
              <a:rPr lang="en-US" dirty="0">
                <a:cs typeface="Times New Roman" panose="02020603050405020304" pitchFamily="18" charset="0"/>
              </a:rPr>
              <a:t>Annex</a:t>
            </a:r>
          </a:p>
          <a:p>
            <a:pPr marL="1206500" lvl="2" indent="-400050" eaLnBrk="1" hangingPunct="1">
              <a:lnSpc>
                <a:spcPct val="100000"/>
              </a:lnSpc>
              <a:spcBef>
                <a:spcPts val="0"/>
              </a:spcBef>
              <a:buFont typeface="+mj-lt"/>
              <a:buAutoNum type="romanUcPeriod" startAt="2"/>
            </a:pPr>
            <a:r>
              <a:rPr lang="en-US" sz="1800" dirty="0">
                <a:cs typeface="Times New Roman" panose="02020603050405020304" pitchFamily="18" charset="0"/>
              </a:rPr>
              <a:t>Coordination Architecture</a:t>
            </a:r>
          </a:p>
          <a:p>
            <a:pPr marL="1206500" lvl="2" indent="-400050" eaLnBrk="1" hangingPunct="1">
              <a:lnSpc>
                <a:spcPct val="100000"/>
              </a:lnSpc>
              <a:spcBef>
                <a:spcPts val="0"/>
              </a:spcBef>
              <a:buFont typeface="+mj-lt"/>
              <a:buAutoNum type="romanUcPeriod" startAt="2"/>
            </a:pPr>
            <a:r>
              <a:rPr lang="en-US" sz="1800" dirty="0">
                <a:cs typeface="Times New Roman" panose="02020603050405020304" pitchFamily="18" charset="0"/>
              </a:rPr>
              <a:t>Federal Government Response to Incidents Affecting Federal Networks</a:t>
            </a:r>
          </a:p>
          <a:p>
            <a:pPr marL="1206500" lvl="2" indent="-400050" eaLnBrk="1" hangingPunct="1">
              <a:lnSpc>
                <a:spcPct val="100000"/>
              </a:lnSpc>
              <a:spcBef>
                <a:spcPts val="0"/>
              </a:spcBef>
              <a:buFont typeface="+mj-lt"/>
              <a:buAutoNum type="romanUcPeriod" startAt="2"/>
            </a:pPr>
            <a:r>
              <a:rPr lang="en-US" sz="1800" dirty="0">
                <a:cs typeface="Times New Roman" panose="02020603050405020304" pitchFamily="18" charset="0"/>
              </a:rPr>
              <a:t>Implementation and Assessment</a:t>
            </a:r>
          </a:p>
          <a:p>
            <a:pPr marL="520700" indent="-400050" eaLnBrk="1" hangingPunct="1">
              <a:lnSpc>
                <a:spcPct val="100000"/>
              </a:lnSpc>
              <a:spcBef>
                <a:spcPts val="0"/>
              </a:spcBef>
              <a:buFont typeface="+mj-lt"/>
              <a:buAutoNum type="arabicPeriod"/>
            </a:pPr>
            <a:r>
              <a:rPr lang="en-US" dirty="0">
                <a:cs typeface="Times New Roman" panose="02020603050405020304" pitchFamily="18" charset="0"/>
              </a:rPr>
              <a:t>Primary Cyber Operations Policy PPD-41</a:t>
            </a:r>
          </a:p>
          <a:p>
            <a:pPr marL="800100" lvl="1" indent="-336550" eaLnBrk="1" hangingPunct="1">
              <a:lnSpc>
                <a:spcPct val="100000"/>
              </a:lnSpc>
              <a:spcBef>
                <a:spcPts val="0"/>
              </a:spcBef>
              <a:buFont typeface="+mj-lt"/>
              <a:buAutoNum type="alphaLcPeriod"/>
            </a:pPr>
            <a:r>
              <a:rPr lang="en-US" dirty="0">
                <a:cs typeface="Times New Roman" panose="02020603050405020304" pitchFamily="18" charset="0"/>
              </a:rPr>
              <a:t>President Obama</a:t>
            </a:r>
          </a:p>
          <a:p>
            <a:pPr marL="800100" lvl="1" indent="-336550" eaLnBrk="1" hangingPunct="1">
              <a:lnSpc>
                <a:spcPct val="100000"/>
              </a:lnSpc>
              <a:spcBef>
                <a:spcPts val="0"/>
              </a:spcBef>
              <a:buFont typeface="+mj-lt"/>
              <a:buAutoNum type="alphaLcPeriod"/>
            </a:pPr>
            <a:r>
              <a:rPr lang="en-US" dirty="0">
                <a:cs typeface="Times New Roman" panose="02020603050405020304" pitchFamily="18" charset="0"/>
              </a:rPr>
              <a:t>President Trump</a:t>
            </a:r>
          </a:p>
          <a:p>
            <a:pPr marL="520700" indent="-400050" eaLnBrk="1" hangingPunct="1">
              <a:lnSpc>
                <a:spcPct val="100000"/>
              </a:lnSpc>
              <a:spcBef>
                <a:spcPts val="0"/>
              </a:spcBef>
              <a:buFont typeface="+mj-lt"/>
              <a:buAutoNum type="arabicPeriod"/>
            </a:pPr>
            <a:endParaRPr lang="en-US" dirty="0">
              <a:cs typeface="Times New Roman" panose="02020603050405020304" pitchFamily="18" charset="0"/>
            </a:endParaRPr>
          </a:p>
          <a:p>
            <a:pPr marL="465138" lvl="1" indent="0" eaLnBrk="1" hangingPunct="1">
              <a:lnSpc>
                <a:spcPct val="100000"/>
              </a:lnSpc>
              <a:spcBef>
                <a:spcPts val="0"/>
              </a:spcBef>
              <a:buNone/>
            </a:pPr>
            <a:endParaRPr lang="en-US" dirty="0">
              <a:cs typeface="Times New Roman" panose="02020603050405020304" pitchFamily="18" charset="0"/>
            </a:endParaRPr>
          </a:p>
        </p:txBody>
      </p:sp>
      <p:pic>
        <p:nvPicPr>
          <p:cNvPr id="1027" name="Picture 3" descr="C:\Users\Chloe\AppData\Local\Microsoft\Windows\Temporary Internet Files\Content.IE5\9TR7Y7HQ\hacker-cyber-security[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540" t="40" r="33816" b="-40"/>
          <a:stretch/>
        </p:blipFill>
        <p:spPr bwMode="auto">
          <a:xfrm>
            <a:off x="6810231" y="1487606"/>
            <a:ext cx="2101755" cy="5131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48770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272209"/>
          </a:xfrm>
        </p:spPr>
        <p:txBody>
          <a:bodyPr/>
          <a:lstStyle/>
          <a:p>
            <a:pPr algn="ctr">
              <a:lnSpc>
                <a:spcPct val="100000"/>
              </a:lnSpc>
            </a:pPr>
            <a:r>
              <a:rPr lang="en-US" dirty="0">
                <a:cs typeface="Times New Roman" panose="02020603050405020304" pitchFamily="18" charset="0"/>
              </a:rPr>
              <a:t>Obama Administration </a:t>
            </a:r>
            <a:br>
              <a:rPr lang="en-US" dirty="0">
                <a:cs typeface="Times New Roman" panose="02020603050405020304" pitchFamily="18" charset="0"/>
              </a:rPr>
            </a:br>
            <a:r>
              <a:rPr lang="en-US" dirty="0">
                <a:cs typeface="Times New Roman" panose="02020603050405020304" pitchFamily="18" charset="0"/>
              </a:rPr>
              <a:t>Cyber Security Approach</a:t>
            </a:r>
          </a:p>
        </p:txBody>
      </p:sp>
      <p:sp>
        <p:nvSpPr>
          <p:cNvPr id="3" name="Content Placeholder 2"/>
          <p:cNvSpPr>
            <a:spLocks noGrp="1"/>
          </p:cNvSpPr>
          <p:nvPr>
            <p:ph idx="1"/>
          </p:nvPr>
        </p:nvSpPr>
        <p:spPr>
          <a:xfrm>
            <a:off x="327546" y="1272209"/>
            <a:ext cx="8447843" cy="5319659"/>
          </a:xfrm>
        </p:spPr>
        <p:txBody>
          <a:bodyPr/>
          <a:lstStyle/>
          <a:p>
            <a:pPr>
              <a:lnSpc>
                <a:spcPct val="100000"/>
              </a:lnSpc>
              <a:spcBef>
                <a:spcPts val="0"/>
              </a:spcBef>
            </a:pPr>
            <a:r>
              <a:rPr lang="en-US" u="sng" dirty="0"/>
              <a:t>Unique Position</a:t>
            </a:r>
            <a:r>
              <a:rPr lang="en-US" dirty="0"/>
              <a:t>: Unique Global Cyber Leadership Role</a:t>
            </a:r>
            <a:r>
              <a:rPr lang="en-US" baseline="30000" dirty="0"/>
              <a:t>43</a:t>
            </a:r>
          </a:p>
          <a:p>
            <a:pPr marL="342900" lvl="1" indent="0">
              <a:lnSpc>
                <a:spcPct val="100000"/>
              </a:lnSpc>
              <a:spcBef>
                <a:spcPts val="0"/>
              </a:spcBef>
              <a:buNone/>
            </a:pPr>
            <a:r>
              <a:rPr lang="en-US" dirty="0"/>
              <a:t>“As the birthplace of the Internet, the United States has a special responsibility to lead a networked world. Prosperity and security increasingly depend on an open, interoperable, secure, and reliable Internet. Our economy, safety, and health are linked through a networked infrastructure that is targeted by malicious government, criminal, and individual actors who try to avoid attribution.”</a:t>
            </a:r>
          </a:p>
          <a:p>
            <a:pPr marL="342900" lvl="1" indent="0">
              <a:lnSpc>
                <a:spcPct val="100000"/>
              </a:lnSpc>
              <a:spcBef>
                <a:spcPts val="0"/>
              </a:spcBef>
              <a:buNone/>
            </a:pPr>
            <a:endParaRPr lang="en-US" sz="1300" dirty="0"/>
          </a:p>
          <a:p>
            <a:pPr>
              <a:lnSpc>
                <a:spcPct val="100000"/>
              </a:lnSpc>
              <a:spcBef>
                <a:spcPts val="0"/>
              </a:spcBef>
            </a:pPr>
            <a:r>
              <a:rPr lang="en-US" u="sng" dirty="0"/>
              <a:t>Cooperative</a:t>
            </a:r>
            <a:r>
              <a:rPr lang="en-US" dirty="0"/>
              <a:t>: Collaborative responses</a:t>
            </a:r>
          </a:p>
          <a:p>
            <a:pPr marL="342900" lvl="1" indent="0">
              <a:lnSpc>
                <a:spcPct val="100000"/>
              </a:lnSpc>
              <a:spcBef>
                <a:spcPts val="0"/>
              </a:spcBef>
              <a:buNone/>
            </a:pPr>
            <a:r>
              <a:rPr lang="en-US" dirty="0"/>
              <a:t>“Drawing on the voluntary cybersecurity framework, we are securing Federal networks and working with the private sector, civil society, and other stakeholders to strengthen the security and resilience of U.S. critical infrastructure. We will continue to work with the Congress to pursue a legislative framework that ensures high standards.”</a:t>
            </a:r>
          </a:p>
          <a:p>
            <a:pPr marL="342900" lvl="1" indent="0">
              <a:lnSpc>
                <a:spcPct val="100000"/>
              </a:lnSpc>
              <a:spcBef>
                <a:spcPts val="0"/>
              </a:spcBef>
              <a:buNone/>
            </a:pPr>
            <a:endParaRPr lang="en-US" sz="1300" dirty="0"/>
          </a:p>
          <a:p>
            <a:pPr>
              <a:lnSpc>
                <a:spcPct val="100000"/>
              </a:lnSpc>
              <a:spcBef>
                <a:spcPts val="0"/>
              </a:spcBef>
            </a:pPr>
            <a:r>
              <a:rPr lang="en-US" u="sng" dirty="0"/>
              <a:t>Legal</a:t>
            </a:r>
            <a:r>
              <a:rPr lang="en-US" dirty="0"/>
              <a:t>: Actions consistent with international law and norms sovereignty</a:t>
            </a:r>
          </a:p>
          <a:p>
            <a:pPr marL="342900" lvl="1" indent="0">
              <a:lnSpc>
                <a:spcPct val="100000"/>
              </a:lnSpc>
              <a:spcBef>
                <a:spcPts val="0"/>
              </a:spcBef>
              <a:buNone/>
            </a:pPr>
            <a:r>
              <a:rPr lang="en-US" dirty="0"/>
              <a:t>“We will defend ourselves, consistent with U.S. and international law, against cyber-attacks and impose costs on malicious cyber actors, including through prosecution of illegal cyber activity. We will assist other countries to develop laws that enable strong action against threats that originate from their infrastructure.”</a:t>
            </a:r>
          </a:p>
        </p:txBody>
      </p:sp>
      <p:pic>
        <p:nvPicPr>
          <p:cNvPr id="6" name="Picture 5" descr="https://barackobama.com/img/president-portrai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4413" y="246490"/>
            <a:ext cx="950976" cy="102571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27546" y="6541931"/>
            <a:ext cx="9144000" cy="246221"/>
          </a:xfrm>
          <a:prstGeom prst="rect">
            <a:avLst/>
          </a:prstGeom>
          <a:noFill/>
        </p:spPr>
        <p:txBody>
          <a:bodyPr wrap="square" rtlCol="0">
            <a:spAutoFit/>
          </a:bodyPr>
          <a:lstStyle/>
          <a:p>
            <a:pPr lvl="0" defTabSz="914400">
              <a:defRPr/>
            </a:pPr>
            <a:r>
              <a:rPr lang="en-US" sz="1000" dirty="0">
                <a:cs typeface="Arial" panose="020B0604020202020204" pitchFamily="34" charset="0"/>
              </a:rPr>
              <a:t>43. National Security Strategy President Barack Obama 2015, II. Security. Assured Access to Shared Spaces. Cybersecurity, page 12.</a:t>
            </a:r>
          </a:p>
        </p:txBody>
      </p:sp>
    </p:spTree>
    <p:extLst>
      <p:ext uri="{BB962C8B-B14F-4D97-AF65-F5344CB8AC3E}">
        <p14:creationId xmlns:p14="http://schemas.microsoft.com/office/powerpoint/2010/main" val="222648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pPr algn="ctr">
              <a:lnSpc>
                <a:spcPct val="100000"/>
              </a:lnSpc>
            </a:pPr>
            <a:r>
              <a:rPr lang="en-US" dirty="0">
                <a:cs typeface="Times New Roman" panose="02020603050405020304" pitchFamily="18" charset="0"/>
              </a:rPr>
              <a:t>Trump Administration </a:t>
            </a:r>
            <a:br>
              <a:rPr lang="en-US" dirty="0">
                <a:cs typeface="Times New Roman" panose="02020603050405020304" pitchFamily="18" charset="0"/>
              </a:rPr>
            </a:br>
            <a:r>
              <a:rPr lang="en-US" dirty="0">
                <a:cs typeface="Times New Roman" panose="02020603050405020304" pitchFamily="18" charset="0"/>
              </a:rPr>
              <a:t>Cyber Security Approach</a:t>
            </a:r>
          </a:p>
        </p:txBody>
      </p:sp>
      <p:sp>
        <p:nvSpPr>
          <p:cNvPr id="3" name="Content Placeholder 2"/>
          <p:cNvSpPr>
            <a:spLocks noGrp="1"/>
          </p:cNvSpPr>
          <p:nvPr>
            <p:ph idx="1"/>
          </p:nvPr>
        </p:nvSpPr>
        <p:spPr>
          <a:xfrm>
            <a:off x="352515" y="1273706"/>
            <a:ext cx="8419605" cy="5049672"/>
          </a:xfrm>
        </p:spPr>
        <p:txBody>
          <a:bodyPr/>
          <a:lstStyle/>
          <a:p>
            <a:pPr>
              <a:lnSpc>
                <a:spcPct val="100000"/>
              </a:lnSpc>
              <a:spcBef>
                <a:spcPts val="0"/>
              </a:spcBef>
            </a:pPr>
            <a:r>
              <a:rPr lang="en-US" u="sng" dirty="0"/>
              <a:t>Wartime Perspective</a:t>
            </a:r>
            <a:r>
              <a:rPr lang="en-US" dirty="0"/>
              <a:t>: U.S. is now under Cyber Attack</a:t>
            </a:r>
          </a:p>
          <a:p>
            <a:pPr marL="342900" lvl="1" indent="0">
              <a:lnSpc>
                <a:spcPct val="100000"/>
              </a:lnSpc>
              <a:spcBef>
                <a:spcPts val="0"/>
              </a:spcBef>
              <a:buNone/>
            </a:pPr>
            <a:r>
              <a:rPr lang="en-US" dirty="0"/>
              <a:t>“It is now undeniable that the homeland is no longer a sanctuary. America is a target, whether from terrorists seeking to attack our citizens; malicious cyber activity against personal, commercial, or government infrastructure; or political and information subversion.”</a:t>
            </a:r>
            <a:r>
              <a:rPr lang="en-US" baseline="30000" dirty="0"/>
              <a:t>44</a:t>
            </a:r>
            <a:endParaRPr lang="en-US" i="1" baseline="30000" dirty="0"/>
          </a:p>
          <a:p>
            <a:pPr marL="342900" lvl="1" indent="0">
              <a:lnSpc>
                <a:spcPct val="100000"/>
              </a:lnSpc>
              <a:spcBef>
                <a:spcPts val="0"/>
              </a:spcBef>
              <a:buNone/>
            </a:pPr>
            <a:endParaRPr lang="en-US" sz="1300" dirty="0"/>
          </a:p>
          <a:p>
            <a:pPr>
              <a:lnSpc>
                <a:spcPct val="100000"/>
              </a:lnSpc>
              <a:spcBef>
                <a:spcPts val="0"/>
              </a:spcBef>
            </a:pPr>
            <a:r>
              <a:rPr lang="en-US" u="sng" dirty="0"/>
              <a:t>U.S. Vulnerability</a:t>
            </a:r>
            <a:r>
              <a:rPr lang="en-US" dirty="0"/>
              <a:t>: Traditional security barriers not deter or deny the cyber threat</a:t>
            </a:r>
          </a:p>
          <a:p>
            <a:pPr marL="342900" lvl="1" indent="0">
              <a:lnSpc>
                <a:spcPct val="100000"/>
              </a:lnSpc>
              <a:spcBef>
                <a:spcPts val="0"/>
              </a:spcBef>
              <a:buNone/>
            </a:pPr>
            <a:r>
              <a:rPr lang="en-US" dirty="0"/>
              <a:t>“For most of our history, the United States has been able to protect the homeland by controlling its land, air, space, and maritime domains. Today, cyberspace offers state and non-state actors the ability to wage campaigns against American political, economic, and security interests without ever physically crossing our borders.”</a:t>
            </a:r>
            <a:r>
              <a:rPr lang="en-US" baseline="30000" dirty="0"/>
              <a:t>45</a:t>
            </a:r>
            <a:endParaRPr lang="en-US" i="1" baseline="30000" dirty="0"/>
          </a:p>
          <a:p>
            <a:pPr marL="342900" lvl="1" indent="0">
              <a:lnSpc>
                <a:spcPct val="100000"/>
              </a:lnSpc>
              <a:spcBef>
                <a:spcPts val="0"/>
              </a:spcBef>
              <a:buNone/>
            </a:pPr>
            <a:endParaRPr lang="en-US" sz="1300" i="1" dirty="0"/>
          </a:p>
          <a:p>
            <a:pPr>
              <a:lnSpc>
                <a:spcPct val="100000"/>
              </a:lnSpc>
              <a:spcBef>
                <a:spcPts val="0"/>
              </a:spcBef>
            </a:pPr>
            <a:r>
              <a:rPr lang="en-US" u="sng" dirty="0"/>
              <a:t>Forceful Attitude</a:t>
            </a:r>
            <a:r>
              <a:rPr lang="en-US" dirty="0"/>
              <a:t>: U.S. will pursue an aggressive cyber response</a:t>
            </a:r>
          </a:p>
          <a:p>
            <a:pPr marL="342900" lvl="1" indent="0">
              <a:lnSpc>
                <a:spcPct val="100000"/>
              </a:lnSpc>
              <a:spcBef>
                <a:spcPts val="0"/>
              </a:spcBef>
              <a:buNone/>
            </a:pPr>
            <a:r>
              <a:rPr lang="en-US" i="1" dirty="0"/>
              <a:t>“</a:t>
            </a:r>
            <a:r>
              <a:rPr lang="en-US" dirty="0"/>
              <a:t>When faced with the opportunity to take action against malicious actors in cyberspace, the United States will be risk informed, but not risk averse, in considering our options.”</a:t>
            </a:r>
            <a:r>
              <a:rPr lang="en-US" baseline="30000" dirty="0"/>
              <a:t>46</a:t>
            </a:r>
            <a:endParaRPr lang="en-US" i="1" baseline="30000" dirty="0"/>
          </a:p>
        </p:txBody>
      </p:sp>
      <p:pic>
        <p:nvPicPr>
          <p:cNvPr id="4" name="Picture 2" descr="https://www.whitehouse.gov/wp-content/uploads/2017/11/President-Trump-Official-Portrait-200x2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4413" y="246490"/>
            <a:ext cx="947707" cy="102721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52515" y="6086318"/>
            <a:ext cx="8130362" cy="707886"/>
          </a:xfrm>
          <a:prstGeom prst="rect">
            <a:avLst/>
          </a:prstGeom>
          <a:noFill/>
        </p:spPr>
        <p:txBody>
          <a:bodyPr wrap="square" rtlCol="0">
            <a:spAutoFit/>
          </a:bodyPr>
          <a:lstStyle/>
          <a:p>
            <a:r>
              <a:rPr lang="en-US" sz="1000" dirty="0">
                <a:cs typeface="Arial" panose="020B0604020202020204" pitchFamily="34" charset="0"/>
              </a:rPr>
              <a:t>44. Summary of the 2018 National Defense Strategy of the United States of America, page 3, https://www.defense.gov/Portals/1/Documents/pubs/2018-National-Defense-Strategy-Summary.pdf (accessed 6/10/2018).</a:t>
            </a:r>
          </a:p>
          <a:p>
            <a:r>
              <a:rPr lang="en-US" sz="1000" dirty="0">
                <a:cs typeface="Arial" panose="020B0604020202020204" pitchFamily="34" charset="0"/>
              </a:rPr>
              <a:t>45. National Security Strategy of the United States December 2017. Donald J. Trump, page 12 </a:t>
            </a:r>
          </a:p>
          <a:p>
            <a:pPr lvl="0" defTabSz="914400">
              <a:defRPr/>
            </a:pPr>
            <a:r>
              <a:rPr lang="en-US" sz="1000" dirty="0">
                <a:cs typeface="Arial" panose="020B0604020202020204" pitchFamily="34" charset="0"/>
              </a:rPr>
              <a:t>46. National Security Strategy of the United States December 2017. Donald J. Trump, page 32.</a:t>
            </a:r>
          </a:p>
        </p:txBody>
      </p:sp>
    </p:spTree>
    <p:extLst>
      <p:ext uri="{BB962C8B-B14F-4D97-AF65-F5344CB8AC3E}">
        <p14:creationId xmlns:p14="http://schemas.microsoft.com/office/powerpoint/2010/main" val="3872077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00000"/>
              </a:lnSpc>
            </a:pPr>
            <a:r>
              <a:rPr lang="en-US" dirty="0">
                <a:cs typeface="Times New Roman" panose="02020603050405020304" pitchFamily="18" charset="0"/>
              </a:rPr>
              <a:t>Section 3: </a:t>
            </a:r>
            <a:br>
              <a:rPr lang="en-US" dirty="0">
                <a:cs typeface="Times New Roman" panose="02020603050405020304" pitchFamily="18" charset="0"/>
              </a:rPr>
            </a:br>
            <a:r>
              <a:rPr lang="en-US" dirty="0">
                <a:cs typeface="Times New Roman" panose="02020603050405020304" pitchFamily="18" charset="0"/>
              </a:rPr>
              <a:t>Introduction to Offensive Cyber Operations</a:t>
            </a:r>
          </a:p>
        </p:txBody>
      </p:sp>
      <p:sp>
        <p:nvSpPr>
          <p:cNvPr id="3" name="Content Placeholder 2"/>
          <p:cNvSpPr>
            <a:spLocks noGrp="1"/>
          </p:cNvSpPr>
          <p:nvPr>
            <p:ph idx="1"/>
          </p:nvPr>
        </p:nvSpPr>
        <p:spPr>
          <a:xfrm>
            <a:off x="712382" y="2115878"/>
            <a:ext cx="7612912" cy="2233055"/>
          </a:xfrm>
        </p:spPr>
        <p:txBody>
          <a:bodyPr/>
          <a:lstStyle/>
          <a:p>
            <a:pPr>
              <a:lnSpc>
                <a:spcPct val="100000"/>
              </a:lnSpc>
              <a:spcBef>
                <a:spcPts val="0"/>
              </a:spcBef>
            </a:pPr>
            <a:r>
              <a:rPr lang="en-US" sz="2400" dirty="0"/>
              <a:t>Agency descriptions emphasize reactions to cyber attacks</a:t>
            </a:r>
          </a:p>
          <a:p>
            <a:pPr>
              <a:lnSpc>
                <a:spcPct val="100000"/>
              </a:lnSpc>
              <a:spcBef>
                <a:spcPts val="0"/>
              </a:spcBef>
            </a:pPr>
            <a:endParaRPr lang="en-US" sz="2400" dirty="0"/>
          </a:p>
          <a:p>
            <a:pPr>
              <a:lnSpc>
                <a:spcPct val="100000"/>
              </a:lnSpc>
              <a:spcBef>
                <a:spcPts val="0"/>
              </a:spcBef>
            </a:pPr>
            <a:r>
              <a:rPr lang="en-US" sz="2400" dirty="0"/>
              <a:t>PPD-41 focuses on responses to cyber attacks</a:t>
            </a:r>
          </a:p>
          <a:p>
            <a:pPr>
              <a:lnSpc>
                <a:spcPct val="100000"/>
              </a:lnSpc>
              <a:spcBef>
                <a:spcPts val="0"/>
              </a:spcBef>
            </a:pPr>
            <a:endParaRPr lang="en-US" sz="2400" dirty="0"/>
          </a:p>
          <a:p>
            <a:pPr>
              <a:lnSpc>
                <a:spcPct val="100000"/>
              </a:lnSpc>
              <a:spcBef>
                <a:spcPts val="0"/>
              </a:spcBef>
            </a:pPr>
            <a:r>
              <a:rPr lang="en-US" sz="2400" dirty="0"/>
              <a:t>We next look at U.S. initiated offensive operations</a:t>
            </a:r>
          </a:p>
          <a:p>
            <a:endParaRPr lang="en-US" sz="2800" dirty="0"/>
          </a:p>
          <a:p>
            <a:endParaRPr lang="en-US" sz="2800" dirty="0"/>
          </a:p>
          <a:p>
            <a:endParaRPr lang="en-US" sz="2800" dirty="0"/>
          </a:p>
        </p:txBody>
      </p:sp>
      <p:grpSp>
        <p:nvGrpSpPr>
          <p:cNvPr id="4" name="Group 3" descr="The picture shows, in order from left to right, the shoulder insignia U.S. Army Cyber Command, the seal of the Marine Corps Cyberspace Command, the emblem of the 24th Air Force, and the emblem of the U.S. Fleet Cyber Command." title="Emblems of the Cyber Divisions of the U.S. Armed Forces"/>
          <p:cNvGrpSpPr/>
          <p:nvPr/>
        </p:nvGrpSpPr>
        <p:grpSpPr>
          <a:xfrm>
            <a:off x="461324" y="5016091"/>
            <a:ext cx="8278916" cy="1557336"/>
            <a:chOff x="461324" y="5016091"/>
            <a:chExt cx="8278916" cy="1557336"/>
          </a:xfrm>
        </p:grpSpPr>
        <p:pic>
          <p:nvPicPr>
            <p:cNvPr id="2053" name="Picture 5" descr="https://www.cybercom.mil/portals/56/Images/Army%20Cyber.png?ver=2017-08-18-142000-2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324" y="5047159"/>
              <a:ext cx="1604982" cy="1455365"/>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https://www.cybercom.mil/portals/56/US-Fleet-Cyber-Command-web.gif?ver=2017-10-13-160909-42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55" t="16814" r="6723" b="15738"/>
            <a:stretch/>
          </p:blipFill>
          <p:spPr bwMode="auto">
            <a:xfrm>
              <a:off x="7177670" y="5016091"/>
              <a:ext cx="1562570" cy="1549057"/>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https://www.cybercom.mil/portals/56/Images/24th%20Air%20Force.png?ver=2017-08-18-141947-3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7826" y="5064846"/>
              <a:ext cx="1570295" cy="1508581"/>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Marine Corps Forces Cyberspace Comma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51826" y="5016091"/>
              <a:ext cx="1549057" cy="154905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989790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39495"/>
            <a:ext cx="7886700" cy="1325563"/>
          </a:xfrm>
        </p:spPr>
        <p:txBody>
          <a:bodyPr/>
          <a:lstStyle/>
          <a:p>
            <a:r>
              <a:rPr lang="en-US" dirty="0">
                <a:cs typeface="Times New Roman" panose="02020603050405020304" pitchFamily="18" charset="0"/>
              </a:rPr>
              <a:t>U.S. Offensive Cyber Operations </a:t>
            </a:r>
          </a:p>
        </p:txBody>
      </p:sp>
      <p:sp>
        <p:nvSpPr>
          <p:cNvPr id="3" name="Content Placeholder 2"/>
          <p:cNvSpPr>
            <a:spLocks noGrp="1"/>
          </p:cNvSpPr>
          <p:nvPr>
            <p:ph idx="1"/>
          </p:nvPr>
        </p:nvSpPr>
        <p:spPr>
          <a:xfrm>
            <a:off x="425302" y="1365662"/>
            <a:ext cx="8291186" cy="5332021"/>
          </a:xfrm>
        </p:spPr>
        <p:txBody>
          <a:bodyPr/>
          <a:lstStyle/>
          <a:p>
            <a:pPr marL="0" indent="0">
              <a:lnSpc>
                <a:spcPct val="100000"/>
              </a:lnSpc>
              <a:spcBef>
                <a:spcPts val="0"/>
              </a:spcBef>
              <a:buNone/>
            </a:pPr>
            <a:r>
              <a:rPr lang="en-US" dirty="0"/>
              <a:t>U.S. Cyber offensive operations take multiple forms, we focus on two:</a:t>
            </a:r>
            <a:r>
              <a:rPr lang="en-US" baseline="30000" dirty="0"/>
              <a:t>47</a:t>
            </a:r>
          </a:p>
          <a:p>
            <a:pPr marL="0" indent="0">
              <a:lnSpc>
                <a:spcPct val="100000"/>
              </a:lnSpc>
              <a:spcBef>
                <a:spcPts val="0"/>
              </a:spcBef>
              <a:buNone/>
            </a:pPr>
            <a:endParaRPr lang="en-US" sz="1500" dirty="0"/>
          </a:p>
          <a:p>
            <a:pPr marL="0" indent="0">
              <a:lnSpc>
                <a:spcPct val="100000"/>
              </a:lnSpc>
              <a:spcBef>
                <a:spcPts val="0"/>
              </a:spcBef>
              <a:buNone/>
            </a:pPr>
            <a:r>
              <a:rPr lang="en-US" dirty="0"/>
              <a:t>(a) </a:t>
            </a:r>
            <a:r>
              <a:rPr lang="en-US" b="1" dirty="0"/>
              <a:t>Deny</a:t>
            </a:r>
          </a:p>
          <a:p>
            <a:pPr lvl="1">
              <a:lnSpc>
                <a:spcPct val="100000"/>
              </a:lnSpc>
              <a:spcBef>
                <a:spcPts val="0"/>
              </a:spcBef>
            </a:pPr>
            <a:r>
              <a:rPr lang="en-US" dirty="0"/>
              <a:t>Degrade, disrupt, or destroy access to, operation of, or availability of a target by a specified level for a specified time. </a:t>
            </a:r>
          </a:p>
          <a:p>
            <a:pPr lvl="1">
              <a:lnSpc>
                <a:spcPct val="100000"/>
              </a:lnSpc>
              <a:spcBef>
                <a:spcPts val="0"/>
              </a:spcBef>
            </a:pPr>
            <a:endParaRPr lang="en-US" sz="1500" dirty="0"/>
          </a:p>
          <a:p>
            <a:pPr marL="569913" lvl="1" indent="-227013">
              <a:lnSpc>
                <a:spcPct val="100000"/>
              </a:lnSpc>
              <a:spcBef>
                <a:spcPts val="0"/>
              </a:spcBef>
              <a:buFont typeface="+mj-lt"/>
              <a:buAutoNum type="arabicPeriod"/>
            </a:pPr>
            <a:r>
              <a:rPr lang="en-US" dirty="0"/>
              <a:t>Degrade. </a:t>
            </a:r>
          </a:p>
          <a:p>
            <a:pPr lvl="2">
              <a:lnSpc>
                <a:spcPct val="100000"/>
              </a:lnSpc>
              <a:spcBef>
                <a:spcPts val="0"/>
              </a:spcBef>
            </a:pPr>
            <a:r>
              <a:rPr lang="en-US" sz="1600" dirty="0"/>
              <a:t>To deny access to, or operation of, a target to a level represented as a percentage of capacity. </a:t>
            </a:r>
          </a:p>
          <a:p>
            <a:pPr marL="569913" lvl="1" indent="-227013">
              <a:lnSpc>
                <a:spcPct val="100000"/>
              </a:lnSpc>
              <a:spcBef>
                <a:spcPts val="0"/>
              </a:spcBef>
              <a:buFont typeface="+mj-lt"/>
              <a:buAutoNum type="arabicPeriod"/>
            </a:pPr>
            <a:r>
              <a:rPr lang="en-US" dirty="0"/>
              <a:t>Disrupt. </a:t>
            </a:r>
          </a:p>
          <a:p>
            <a:pPr lvl="2">
              <a:lnSpc>
                <a:spcPct val="100000"/>
              </a:lnSpc>
              <a:spcBef>
                <a:spcPts val="0"/>
              </a:spcBef>
            </a:pPr>
            <a:r>
              <a:rPr lang="en-US" sz="1600" dirty="0"/>
              <a:t>To completely but temporarily deny access to, or operation of, a target for a period of time.</a:t>
            </a:r>
          </a:p>
          <a:p>
            <a:pPr marL="569913" lvl="1" indent="-227013">
              <a:lnSpc>
                <a:spcPct val="100000"/>
              </a:lnSpc>
              <a:spcBef>
                <a:spcPts val="0"/>
              </a:spcBef>
              <a:buFont typeface="+mj-lt"/>
              <a:buAutoNum type="arabicPeriod"/>
            </a:pPr>
            <a:r>
              <a:rPr lang="en-US" dirty="0"/>
              <a:t>Destroy.</a:t>
            </a:r>
          </a:p>
          <a:p>
            <a:pPr lvl="2">
              <a:lnSpc>
                <a:spcPct val="100000"/>
              </a:lnSpc>
              <a:spcBef>
                <a:spcPts val="0"/>
              </a:spcBef>
            </a:pPr>
            <a:r>
              <a:rPr lang="en-US" sz="1600" dirty="0"/>
              <a:t>To permanently, completely, and irreparably deny access to, or operation of, a target. </a:t>
            </a:r>
          </a:p>
          <a:p>
            <a:pPr marL="685800" lvl="2" indent="0">
              <a:lnSpc>
                <a:spcPct val="100000"/>
              </a:lnSpc>
              <a:buNone/>
            </a:pPr>
            <a:endParaRPr lang="en-US" dirty="0"/>
          </a:p>
          <a:p>
            <a:pPr marL="0" indent="0">
              <a:lnSpc>
                <a:spcPct val="100000"/>
              </a:lnSpc>
              <a:spcBef>
                <a:spcPts val="0"/>
              </a:spcBef>
              <a:buNone/>
            </a:pPr>
            <a:r>
              <a:rPr lang="en-US" dirty="0"/>
              <a:t>(b) </a:t>
            </a:r>
            <a:r>
              <a:rPr lang="en-US" b="1" dirty="0"/>
              <a:t>Manipulate</a:t>
            </a:r>
          </a:p>
          <a:p>
            <a:pPr lvl="1">
              <a:lnSpc>
                <a:spcPct val="100000"/>
              </a:lnSpc>
              <a:spcBef>
                <a:spcPts val="0"/>
              </a:spcBef>
            </a:pPr>
            <a:r>
              <a:rPr lang="en-US" dirty="0"/>
              <a:t>To control or change the adversary’s information, information systems, and/or networks in a manner that supports the commander’s objectives. </a:t>
            </a:r>
          </a:p>
          <a:p>
            <a:endParaRPr lang="en-US" dirty="0"/>
          </a:p>
        </p:txBody>
      </p:sp>
      <p:sp>
        <p:nvSpPr>
          <p:cNvPr id="4" name="TextBox 3"/>
          <p:cNvSpPr txBox="1"/>
          <p:nvPr/>
        </p:nvSpPr>
        <p:spPr>
          <a:xfrm>
            <a:off x="425302" y="6519630"/>
            <a:ext cx="8830101" cy="246221"/>
          </a:xfrm>
          <a:prstGeom prst="rect">
            <a:avLst/>
          </a:prstGeom>
          <a:noFill/>
        </p:spPr>
        <p:txBody>
          <a:bodyPr wrap="square" rtlCol="0">
            <a:spAutoFit/>
          </a:bodyPr>
          <a:lstStyle/>
          <a:p>
            <a:r>
              <a:rPr lang="en-US" sz="1000" dirty="0">
                <a:cs typeface="Arial" panose="020B0604020202020204" pitchFamily="34" charset="0"/>
              </a:rPr>
              <a:t>47. Joint Publication 3-12 (R): Cyberspace Operations: https://fas.org/irp/doddir/dod/jp3_12r.pdf (accessed 6/27/2018)</a:t>
            </a:r>
          </a:p>
        </p:txBody>
      </p:sp>
    </p:spTree>
    <p:extLst>
      <p:ext uri="{BB962C8B-B14F-4D97-AF65-F5344CB8AC3E}">
        <p14:creationId xmlns:p14="http://schemas.microsoft.com/office/powerpoint/2010/main" val="17914674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67195" y="0"/>
            <a:ext cx="8609610" cy="1082249"/>
          </a:xfrm>
        </p:spPr>
        <p:txBody>
          <a:bodyPr/>
          <a:lstStyle/>
          <a:p>
            <a:r>
              <a:rPr lang="en-US" dirty="0">
                <a:cs typeface="Times New Roman" panose="02020603050405020304" pitchFamily="18" charset="0"/>
              </a:rPr>
              <a:t>U.S. Offensive Cyber Operations Against ISIS</a:t>
            </a:r>
          </a:p>
        </p:txBody>
      </p:sp>
      <p:sp>
        <p:nvSpPr>
          <p:cNvPr id="3" name="Content Placeholder 2"/>
          <p:cNvSpPr>
            <a:spLocks noGrp="1"/>
          </p:cNvSpPr>
          <p:nvPr>
            <p:ph idx="1"/>
          </p:nvPr>
        </p:nvSpPr>
        <p:spPr>
          <a:xfrm>
            <a:off x="95534" y="992921"/>
            <a:ext cx="9048466" cy="3028206"/>
          </a:xfrm>
        </p:spPr>
        <p:txBody>
          <a:bodyPr/>
          <a:lstStyle/>
          <a:p>
            <a:pPr marL="233363" indent="-233363">
              <a:lnSpc>
                <a:spcPct val="100000"/>
              </a:lnSpc>
              <a:spcBef>
                <a:spcPts val="0"/>
              </a:spcBef>
            </a:pPr>
            <a:r>
              <a:rPr lang="en-US" dirty="0"/>
              <a:t>Began as efforts by CYBERCOM, but then-Defense Secretary Ash Carter put pressure on CYBERCOM to become more involved in the fight against ISIS</a:t>
            </a:r>
            <a:r>
              <a:rPr lang="en-US" baseline="30000" dirty="0"/>
              <a:t>48</a:t>
            </a:r>
          </a:p>
          <a:p>
            <a:pPr marL="742950" lvl="1" indent="-285750">
              <a:lnSpc>
                <a:spcPct val="100000"/>
              </a:lnSpc>
              <a:spcBef>
                <a:spcPts val="0"/>
              </a:spcBef>
              <a:buFont typeface="Arial" panose="020B0604020202020204" pitchFamily="34" charset="0"/>
              <a:buChar char="•"/>
            </a:pPr>
            <a:r>
              <a:rPr lang="en-US" dirty="0"/>
              <a:t>Resulted in the creation of Joint Task Force-Ares in 2016 </a:t>
            </a:r>
          </a:p>
          <a:p>
            <a:pPr marL="568325" lvl="1" indent="-225425">
              <a:lnSpc>
                <a:spcPct val="100000"/>
              </a:lnSpc>
              <a:spcBef>
                <a:spcPts val="0"/>
              </a:spcBef>
            </a:pPr>
            <a:endParaRPr lang="en-US" sz="1500" dirty="0"/>
          </a:p>
          <a:p>
            <a:pPr marL="233363" indent="-233363">
              <a:lnSpc>
                <a:spcPct val="100000"/>
              </a:lnSpc>
              <a:spcBef>
                <a:spcPts val="0"/>
              </a:spcBef>
            </a:pPr>
            <a:r>
              <a:rPr lang="en-US" dirty="0"/>
              <a:t>Joint Task Force-Ares (JTF-Ares) integrates intel and operations</a:t>
            </a:r>
          </a:p>
          <a:p>
            <a:pPr marL="742950" lvl="1" indent="-285750">
              <a:lnSpc>
                <a:spcPct val="100000"/>
              </a:lnSpc>
              <a:spcBef>
                <a:spcPts val="0"/>
              </a:spcBef>
              <a:buFont typeface="Arial" panose="020B0604020202020204" pitchFamily="34" charset="0"/>
              <a:buChar char="•"/>
            </a:pPr>
            <a:r>
              <a:rPr lang="en-US" dirty="0"/>
              <a:t>The operations component is comprised of CYBERCOM and other cyber units of the U.S. Armed Forces.</a:t>
            </a:r>
          </a:p>
          <a:p>
            <a:pPr marL="742950" lvl="1" indent="-285750">
              <a:lnSpc>
                <a:spcPct val="100000"/>
              </a:lnSpc>
              <a:spcBef>
                <a:spcPts val="0"/>
              </a:spcBef>
              <a:buFont typeface="Arial" panose="020B0604020202020204" pitchFamily="34" charset="0"/>
              <a:buChar char="•"/>
            </a:pPr>
            <a:r>
              <a:rPr lang="en-US" dirty="0"/>
              <a:t>The intel component is comprised of other Federal agencies, including State, Treasury, and Homeland Security.</a:t>
            </a:r>
          </a:p>
        </p:txBody>
      </p:sp>
      <p:sp>
        <p:nvSpPr>
          <p:cNvPr id="6" name="TextBox 5"/>
          <p:cNvSpPr txBox="1"/>
          <p:nvPr/>
        </p:nvSpPr>
        <p:spPr>
          <a:xfrm>
            <a:off x="109182" y="3725839"/>
            <a:ext cx="6196084" cy="1938992"/>
          </a:xfrm>
          <a:prstGeom prst="rect">
            <a:avLst/>
          </a:prstGeom>
          <a:noFill/>
        </p:spPr>
        <p:txBody>
          <a:bodyPr wrap="square" rtlCol="0">
            <a:spAutoFit/>
          </a:bodyPr>
          <a:lstStyle/>
          <a:p>
            <a:pPr marL="233363" indent="-233363">
              <a:buFont typeface="Arial" panose="020B0604020202020204" pitchFamily="34" charset="0"/>
              <a:buChar char="•"/>
            </a:pPr>
            <a:r>
              <a:rPr lang="en-US" sz="2100" dirty="0"/>
              <a:t>Offensive efforts include disrupting and destroying networks that ISIS uses to recruit, communicate, organize, and move money</a:t>
            </a:r>
          </a:p>
          <a:p>
            <a:pPr marL="233363" indent="-233363">
              <a:lnSpc>
                <a:spcPct val="100000"/>
              </a:lnSpc>
              <a:spcBef>
                <a:spcPts val="0"/>
              </a:spcBef>
              <a:buFont typeface="Arial" panose="020B0604020202020204" pitchFamily="34" charset="0"/>
              <a:buChar char="•"/>
            </a:pPr>
            <a:endParaRPr lang="en-US" sz="1500" dirty="0"/>
          </a:p>
          <a:p>
            <a:pPr marL="233363" indent="-233363">
              <a:buFont typeface="Arial" panose="020B0604020202020204" pitchFamily="34" charset="0"/>
              <a:buChar char="•"/>
            </a:pPr>
            <a:r>
              <a:rPr lang="en-US" sz="2100" dirty="0"/>
              <a:t>Cyber operations are conducted in conjunction with conventional military operations against ISIS.</a:t>
            </a:r>
          </a:p>
        </p:txBody>
      </p:sp>
      <p:pic>
        <p:nvPicPr>
          <p:cNvPr id="4098" name="Picture 2" descr="JCAT Publicat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22834">
            <a:off x="6711188" y="3774102"/>
            <a:ext cx="1773703" cy="177370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6001289"/>
            <a:ext cx="9144000" cy="861774"/>
          </a:xfrm>
          <a:prstGeom prst="rect">
            <a:avLst/>
          </a:prstGeom>
          <a:noFill/>
        </p:spPr>
        <p:txBody>
          <a:bodyPr wrap="square" rtlCol="0">
            <a:spAutoFit/>
          </a:bodyPr>
          <a:lstStyle/>
          <a:p>
            <a:r>
              <a:rPr lang="en-US" sz="1000" dirty="0">
                <a:cs typeface="Arial" panose="020B0604020202020204" pitchFamily="34" charset="0"/>
              </a:rPr>
              <a:t>48. How the Pentagon’s cyber offensive against ISIS could shape the future for elite U.S. forces: https://www.washingtonpost.com/news/checkpoint/wp/2017/12/16/how-the-pentagons-cyber-offensive-against-isis-could-shape-the-future-for-elite-u-s-forces/?utm_term=.e9229663dbd8 (accessed 6/27/2018); How CYBERCOM’s efforts against ISIS have changed: https://www.federaltimes.com/smr/cybercon/2017/11/28/how-cybercoms-efforts-against-isis-have-changed/ (accessed 6/27/2018); U.S. military has launched a new digital war against the Islamic State: https://www.washingtonpost.com/world/national-security/us-militarys-digital-war-against-the-islamic-state-is-off-to-a-slow-start/2016/07/15/76a3fe82-3da3-11e6-a66f-aa6c1883b6b1_story.html?utm_term=.44c1914f8aa6 (accessed 6/27/2018)</a:t>
            </a:r>
          </a:p>
        </p:txBody>
      </p:sp>
    </p:spTree>
    <p:extLst>
      <p:ext uri="{BB962C8B-B14F-4D97-AF65-F5344CB8AC3E}">
        <p14:creationId xmlns:p14="http://schemas.microsoft.com/office/powerpoint/2010/main" val="14181103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8754"/>
            <a:ext cx="7886700" cy="1235034"/>
          </a:xfrm>
        </p:spPr>
        <p:txBody>
          <a:bodyPr/>
          <a:lstStyle/>
          <a:p>
            <a:pPr>
              <a:lnSpc>
                <a:spcPct val="100000"/>
              </a:lnSpc>
            </a:pPr>
            <a:r>
              <a:rPr lang="en-US" dirty="0">
                <a:cs typeface="Times New Roman" panose="02020603050405020304" pitchFamily="18" charset="0"/>
              </a:rPr>
              <a:t>Section 4: </a:t>
            </a:r>
            <a:br>
              <a:rPr lang="en-US" dirty="0">
                <a:cs typeface="Times New Roman" panose="02020603050405020304" pitchFamily="18" charset="0"/>
              </a:rPr>
            </a:br>
            <a:r>
              <a:rPr lang="en-US" dirty="0">
                <a:cs typeface="Times New Roman" panose="02020603050405020304" pitchFamily="18" charset="0"/>
              </a:rPr>
              <a:t>Multi-Agency Cooperation</a:t>
            </a:r>
          </a:p>
        </p:txBody>
      </p:sp>
      <p:sp>
        <p:nvSpPr>
          <p:cNvPr id="3" name="Content Placeholder 2"/>
          <p:cNvSpPr>
            <a:spLocks noGrp="1"/>
          </p:cNvSpPr>
          <p:nvPr>
            <p:ph idx="1"/>
          </p:nvPr>
        </p:nvSpPr>
        <p:spPr>
          <a:xfrm>
            <a:off x="513379" y="1610436"/>
            <a:ext cx="7878726" cy="2998230"/>
          </a:xfrm>
        </p:spPr>
        <p:txBody>
          <a:bodyPr/>
          <a:lstStyle/>
          <a:p>
            <a:pPr>
              <a:lnSpc>
                <a:spcPct val="100000"/>
              </a:lnSpc>
              <a:spcBef>
                <a:spcPts val="0"/>
              </a:spcBef>
            </a:pPr>
            <a:r>
              <a:rPr lang="en-US" sz="2400" dirty="0"/>
              <a:t>Up to this point, we have discussed agencies and policies separately. </a:t>
            </a:r>
          </a:p>
          <a:p>
            <a:pPr>
              <a:lnSpc>
                <a:spcPct val="100000"/>
              </a:lnSpc>
              <a:spcBef>
                <a:spcPts val="0"/>
              </a:spcBef>
            </a:pPr>
            <a:endParaRPr lang="en-US" sz="1800" dirty="0"/>
          </a:p>
          <a:p>
            <a:pPr>
              <a:lnSpc>
                <a:spcPct val="100000"/>
              </a:lnSpc>
              <a:spcBef>
                <a:spcPts val="0"/>
              </a:spcBef>
            </a:pPr>
            <a:r>
              <a:rPr lang="en-US" sz="2400" dirty="0"/>
              <a:t>In most situations agencies work </a:t>
            </a:r>
            <a:r>
              <a:rPr lang="en-US" sz="2400" i="1" u="sng" dirty="0"/>
              <a:t>together</a:t>
            </a:r>
            <a:r>
              <a:rPr lang="en-US" sz="2400" dirty="0"/>
              <a:t>.</a:t>
            </a:r>
          </a:p>
          <a:p>
            <a:pPr>
              <a:lnSpc>
                <a:spcPct val="100000"/>
              </a:lnSpc>
              <a:spcBef>
                <a:spcPts val="0"/>
              </a:spcBef>
            </a:pPr>
            <a:endParaRPr lang="en-US" sz="1800" dirty="0"/>
          </a:p>
          <a:p>
            <a:pPr>
              <a:lnSpc>
                <a:spcPct val="100000"/>
              </a:lnSpc>
              <a:spcBef>
                <a:spcPts val="0"/>
              </a:spcBef>
            </a:pPr>
            <a:r>
              <a:rPr lang="en-US" sz="2400" dirty="0"/>
              <a:t>Two critical examples of inter-agency cooperation:</a:t>
            </a:r>
          </a:p>
          <a:p>
            <a:pPr marL="806450" indent="-342900">
              <a:lnSpc>
                <a:spcPct val="100000"/>
              </a:lnSpc>
              <a:spcBef>
                <a:spcPts val="0"/>
              </a:spcBef>
              <a:buFont typeface="Wingdings" panose="05000000000000000000" pitchFamily="2" charset="2"/>
              <a:buChar char="§"/>
            </a:pPr>
            <a:r>
              <a:rPr lang="en-US" dirty="0"/>
              <a:t>Unified Coordination Group (UCG) </a:t>
            </a:r>
          </a:p>
          <a:p>
            <a:pPr marL="806450" indent="-342900">
              <a:lnSpc>
                <a:spcPct val="100000"/>
              </a:lnSpc>
              <a:spcBef>
                <a:spcPts val="0"/>
              </a:spcBef>
              <a:buFont typeface="Wingdings" panose="05000000000000000000" pitchFamily="2" charset="2"/>
              <a:buChar char="§"/>
            </a:pPr>
            <a:r>
              <a:rPr lang="en-US" dirty="0"/>
              <a:t>National Cyber Investigative Joint Task Force (NCIJTF)</a:t>
            </a:r>
          </a:p>
          <a:p>
            <a:pPr marL="688975" indent="-225425"/>
            <a:endParaRPr lang="en-US" sz="2800" dirty="0"/>
          </a:p>
          <a:p>
            <a:pPr marL="463550" indent="0">
              <a:buNone/>
            </a:pPr>
            <a:endParaRPr lang="en-US" sz="2800" dirty="0"/>
          </a:p>
        </p:txBody>
      </p:sp>
      <p:pic>
        <p:nvPicPr>
          <p:cNvPr id="1048" name="Picture 24" descr="C:\Users\Chloe\AppData\Local\Microsoft\Windows\Temporary Internet Files\Content.IE5\ITH4IIBS\lindas-frases-para-publicar-en-faceboo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881" y="4640238"/>
            <a:ext cx="3810000" cy="2100904"/>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C:\Users\Chloe\AppData\Local\Microsoft\Windows\Temporary Internet Files\Content.IE5\9TR7Y7HQ\negociacic3b3n-pmbok-5[1].png"/>
          <p:cNvPicPr>
            <a:picLocks noChangeAspect="1" noChangeArrowheads="1"/>
          </p:cNvPicPr>
          <p:nvPr/>
        </p:nvPicPr>
        <p:blipFill rotWithShape="1">
          <a:blip r:embed="rId3">
            <a:extLst>
              <a:ext uri="{28A0092B-C50C-407E-A947-70E740481C1C}">
                <a14:useLocalDpi xmlns:a14="http://schemas.microsoft.com/office/drawing/2010/main" val="0"/>
              </a:ext>
            </a:extLst>
          </a:blip>
          <a:srcRect t="9020"/>
          <a:stretch/>
        </p:blipFill>
        <p:spPr bwMode="auto">
          <a:xfrm>
            <a:off x="5636526" y="4640238"/>
            <a:ext cx="3268637" cy="22177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3404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01881"/>
            <a:ext cx="7886700" cy="1135600"/>
          </a:xfrm>
        </p:spPr>
        <p:txBody>
          <a:bodyPr/>
          <a:lstStyle/>
          <a:p>
            <a:r>
              <a:rPr lang="en-US" dirty="0">
                <a:cs typeface="Times New Roman" panose="02020603050405020304" pitchFamily="18" charset="0"/>
              </a:rPr>
              <a:t>Multi-Agency Task Forces</a:t>
            </a:r>
          </a:p>
        </p:txBody>
      </p:sp>
      <p:sp>
        <p:nvSpPr>
          <p:cNvPr id="3" name="Content Placeholder 2"/>
          <p:cNvSpPr>
            <a:spLocks noGrp="1"/>
          </p:cNvSpPr>
          <p:nvPr>
            <p:ph idx="1"/>
          </p:nvPr>
        </p:nvSpPr>
        <p:spPr>
          <a:xfrm>
            <a:off x="320632" y="1310186"/>
            <a:ext cx="8502733" cy="4532152"/>
          </a:xfrm>
        </p:spPr>
        <p:txBody>
          <a:bodyPr/>
          <a:lstStyle/>
          <a:p>
            <a:pPr marL="0" lvl="0" indent="0">
              <a:lnSpc>
                <a:spcPct val="100000"/>
              </a:lnSpc>
              <a:spcBef>
                <a:spcPts val="0"/>
              </a:spcBef>
              <a:spcAft>
                <a:spcPts val="0"/>
              </a:spcAft>
              <a:buNone/>
            </a:pPr>
            <a:r>
              <a:rPr lang="en-US" b="1" dirty="0"/>
              <a:t>Unified Coordination Group (UCG)</a:t>
            </a:r>
          </a:p>
          <a:p>
            <a:pPr marL="466725" lvl="1">
              <a:lnSpc>
                <a:spcPct val="100000"/>
              </a:lnSpc>
              <a:spcBef>
                <a:spcPts val="0"/>
              </a:spcBef>
              <a:spcAft>
                <a:spcPts val="0"/>
              </a:spcAft>
            </a:pPr>
            <a:r>
              <a:rPr lang="en-US" dirty="0"/>
              <a:t>Primary coordination method between the Federal agencies on cyber issues</a:t>
            </a:r>
            <a:r>
              <a:rPr lang="en-US" baseline="30000" dirty="0"/>
              <a:t>49</a:t>
            </a:r>
          </a:p>
          <a:p>
            <a:pPr marL="466725" lvl="1">
              <a:lnSpc>
                <a:spcPct val="100000"/>
              </a:lnSpc>
              <a:spcBef>
                <a:spcPts val="0"/>
              </a:spcBef>
              <a:spcAft>
                <a:spcPts val="0"/>
              </a:spcAft>
            </a:pPr>
            <a:r>
              <a:rPr lang="en-US" dirty="0"/>
              <a:t>Comprised of the DoJ acting through the FBI, DHS, and the Office of the Director of National Intelligence (ODNI)</a:t>
            </a:r>
          </a:p>
          <a:p>
            <a:pPr lvl="2">
              <a:lnSpc>
                <a:spcPct val="100000"/>
              </a:lnSpc>
              <a:spcBef>
                <a:spcPts val="0"/>
              </a:spcBef>
              <a:spcAft>
                <a:spcPts val="0"/>
              </a:spcAft>
              <a:buFont typeface="Arial" panose="020B0604020202020204" pitchFamily="34" charset="0"/>
              <a:buChar char="•"/>
            </a:pPr>
            <a:r>
              <a:rPr lang="en-US" sz="1600" dirty="0"/>
              <a:t>Brings together the efforts of DoJ’s National Cyber Investigative Joint Task Force (NCIJTF), DHS’s National Cybersecurity and Communications Integration Center (NCCIC), and ONDI’s Cyber Threat Intelligence Integration Center (CTIIC)</a:t>
            </a:r>
            <a:r>
              <a:rPr lang="en-US" sz="1600" baseline="30000" dirty="0"/>
              <a:t>50</a:t>
            </a:r>
          </a:p>
          <a:p>
            <a:pPr marL="0" indent="0">
              <a:lnSpc>
                <a:spcPct val="100000"/>
              </a:lnSpc>
              <a:spcBef>
                <a:spcPts val="0"/>
              </a:spcBef>
              <a:spcAft>
                <a:spcPts val="0"/>
              </a:spcAft>
              <a:buNone/>
            </a:pPr>
            <a:endParaRPr lang="en-US" sz="1800" dirty="0"/>
          </a:p>
          <a:p>
            <a:pPr marL="0" lvl="0" indent="0">
              <a:lnSpc>
                <a:spcPct val="100000"/>
              </a:lnSpc>
              <a:spcBef>
                <a:spcPts val="0"/>
              </a:spcBef>
              <a:spcAft>
                <a:spcPts val="0"/>
              </a:spcAft>
              <a:buNone/>
            </a:pPr>
            <a:r>
              <a:rPr lang="en-US" b="1" dirty="0"/>
              <a:t>National Cyber Investigative Joint Task Force (NCIJTF)</a:t>
            </a:r>
          </a:p>
          <a:p>
            <a:pPr marL="466725" lvl="1">
              <a:lnSpc>
                <a:spcPct val="100000"/>
              </a:lnSpc>
              <a:spcBef>
                <a:spcPts val="0"/>
              </a:spcBef>
              <a:spcAft>
                <a:spcPts val="0"/>
              </a:spcAft>
            </a:pPr>
            <a:r>
              <a:rPr lang="en-US" dirty="0"/>
              <a:t>Comprised of 20 participating agencies</a:t>
            </a:r>
          </a:p>
          <a:p>
            <a:pPr lvl="2">
              <a:lnSpc>
                <a:spcPct val="100000"/>
              </a:lnSpc>
              <a:spcBef>
                <a:spcPts val="0"/>
              </a:spcBef>
              <a:spcAft>
                <a:spcPts val="0"/>
              </a:spcAft>
              <a:buFont typeface="Arial" panose="020B0604020202020204" pitchFamily="34" charset="0"/>
              <a:buChar char="•"/>
            </a:pPr>
            <a:r>
              <a:rPr lang="en-US" sz="1600" dirty="0"/>
              <a:t>E.g.:</a:t>
            </a:r>
            <a:r>
              <a:rPr lang="en-US" sz="1600" b="1" dirty="0"/>
              <a:t> </a:t>
            </a:r>
            <a:r>
              <a:rPr lang="en-US" sz="1600" dirty="0"/>
              <a:t>DoJ, NSA, DHS, Defense Intelligence Agency (DIA), Department of Energy, Department of State, Army Intelligence and Security Command, Naval Criminal Investigative Service (NCIS)</a:t>
            </a:r>
            <a:r>
              <a:rPr lang="en-US" sz="1600" baseline="30000" dirty="0"/>
              <a:t>51</a:t>
            </a:r>
          </a:p>
          <a:p>
            <a:pPr marL="466725" lvl="1">
              <a:lnSpc>
                <a:spcPct val="100000"/>
              </a:lnSpc>
              <a:spcBef>
                <a:spcPts val="0"/>
              </a:spcBef>
              <a:spcAft>
                <a:spcPts val="0"/>
              </a:spcAft>
            </a:pPr>
            <a:r>
              <a:rPr lang="en-US" dirty="0"/>
              <a:t>Synchronizes joint efforts on identifying, pursuing, and defeating perpetrators of cyber attacks, and uses the collective authorities and capabilities of its members to prevent domestic cyber threats</a:t>
            </a:r>
            <a:r>
              <a:rPr lang="en-US" baseline="30000" dirty="0"/>
              <a:t>52</a:t>
            </a:r>
          </a:p>
        </p:txBody>
      </p:sp>
      <p:pic>
        <p:nvPicPr>
          <p:cNvPr id="3074" name="Picture 2" descr="As a unique multi-agency cyber center, the National Cyber Investigative Joint Task Force has the primary responsibility to coordinate, integrate, and share information to support cyber threat investigations, supply and support intelligence analysis for community decision-makers, and provide value to other ongoing efforts in the fight against the cyber threat to the nation." title="Seal of the National Cyber Investigative Joint Task Forc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1990" y="154378"/>
            <a:ext cx="1377539" cy="137753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 y="5996226"/>
            <a:ext cx="9143999" cy="861774"/>
          </a:xfrm>
          <a:prstGeom prst="rect">
            <a:avLst/>
          </a:prstGeom>
          <a:noFill/>
        </p:spPr>
        <p:txBody>
          <a:bodyPr wrap="square" rtlCol="0">
            <a:spAutoFit/>
          </a:bodyPr>
          <a:lstStyle/>
          <a:p>
            <a:pPr defTabSz="914400">
              <a:defRPr/>
            </a:pPr>
            <a:r>
              <a:rPr lang="en-US" sz="1000" dirty="0">
                <a:cs typeface="Arial" panose="020B0604020202020204" pitchFamily="34" charset="0"/>
              </a:rPr>
              <a:t>49. Cyber Unified Coordination Group (UCG): https://doiu.doi.gov/trainingcds/GMS/CSIRT_OV_2017/page20819.html (accessed 6/27/2018)</a:t>
            </a:r>
          </a:p>
          <a:p>
            <a:r>
              <a:rPr lang="en-US" sz="1000" dirty="0">
                <a:cs typeface="Arial" panose="020B0604020202020204" pitchFamily="34" charset="0"/>
              </a:rPr>
              <a:t>50. Overview and Analysis of PPD-41: US Cyber Incident Coordination: https://www.lawfareblog.com/overview-and-analysis-ppd-41-us-cyber-incident-coordination (accessed 6/27/2018)</a:t>
            </a:r>
          </a:p>
          <a:p>
            <a:pPr defTabSz="914400">
              <a:defRPr/>
            </a:pPr>
            <a:r>
              <a:rPr lang="en-US" sz="1000" dirty="0">
                <a:cs typeface="Arial" panose="020B0604020202020204" pitchFamily="34" charset="0"/>
              </a:rPr>
              <a:t>51. The Federal Bureau of Investigation’s Ability to Address the National Security Cyber Intrusion Threat: https://oig.justice.gov/reports/FBI/a1122r.pdf (accessed 6/27/2018) </a:t>
            </a:r>
          </a:p>
          <a:p>
            <a:pPr defTabSz="914400">
              <a:defRPr/>
            </a:pPr>
            <a:r>
              <a:rPr lang="en-US" sz="1000" dirty="0">
                <a:cs typeface="Arial" panose="020B0604020202020204" pitchFamily="34" charset="0"/>
              </a:rPr>
              <a:t>52. National Cyber Investigative Joint Task Force: https://www.fbi.gov/investigate/cyber/national-cyber-investigative-joint-task-force (accessed 6/27/2018)</a:t>
            </a:r>
          </a:p>
        </p:txBody>
      </p:sp>
    </p:spTree>
    <p:extLst>
      <p:ext uri="{BB962C8B-B14F-4D97-AF65-F5344CB8AC3E}">
        <p14:creationId xmlns:p14="http://schemas.microsoft.com/office/powerpoint/2010/main" val="4293643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00000"/>
              </a:lnSpc>
            </a:pPr>
            <a:r>
              <a:rPr lang="en-US" dirty="0">
                <a:cs typeface="Times New Roman" panose="02020603050405020304" pitchFamily="18" charset="0"/>
              </a:rPr>
              <a:t>Section 5:</a:t>
            </a:r>
            <a:br>
              <a:rPr lang="en-US" dirty="0">
                <a:cs typeface="Times New Roman" panose="02020603050405020304" pitchFamily="18" charset="0"/>
              </a:rPr>
            </a:br>
            <a:r>
              <a:rPr lang="en-US" dirty="0">
                <a:cs typeface="Times New Roman" panose="02020603050405020304" pitchFamily="18" charset="0"/>
              </a:rPr>
              <a:t>Brief Examples of Cyber Attacks in the U.S.</a:t>
            </a:r>
            <a:endParaRPr lang="en-US" dirty="0">
              <a:solidFill>
                <a:srgbClr val="FF0000"/>
              </a:solidFill>
            </a:endParaRPr>
          </a:p>
        </p:txBody>
      </p:sp>
      <p:sp>
        <p:nvSpPr>
          <p:cNvPr id="3" name="Content Placeholder 2"/>
          <p:cNvSpPr>
            <a:spLocks noGrp="1"/>
          </p:cNvSpPr>
          <p:nvPr>
            <p:ph idx="1"/>
          </p:nvPr>
        </p:nvSpPr>
        <p:spPr>
          <a:xfrm>
            <a:off x="327545" y="1689148"/>
            <a:ext cx="8516203" cy="4351338"/>
          </a:xfrm>
        </p:spPr>
        <p:txBody>
          <a:bodyPr/>
          <a:lstStyle/>
          <a:p>
            <a:pPr marL="0" indent="0">
              <a:lnSpc>
                <a:spcPct val="100000"/>
              </a:lnSpc>
              <a:buNone/>
            </a:pPr>
            <a:r>
              <a:rPr lang="en-US" sz="2400" dirty="0"/>
              <a:t>We next provide some brief examples of the types of threats that the organizations and policies discussed in this chapter respond to:</a:t>
            </a:r>
          </a:p>
        </p:txBody>
      </p:sp>
      <p:pic>
        <p:nvPicPr>
          <p:cNvPr id="2050" name="Picture 2" descr="Cyber Crime (Stock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7476" y="2864488"/>
            <a:ext cx="6667500" cy="3695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57653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173421"/>
            <a:ext cx="7885958" cy="1292772"/>
          </a:xfrm>
        </p:spPr>
        <p:txBody>
          <a:bodyPr/>
          <a:lstStyle/>
          <a:p>
            <a:r>
              <a:rPr lang="en-US" dirty="0">
                <a:cs typeface="Times New Roman" panose="02020603050405020304" pitchFamily="18" charset="0"/>
              </a:rPr>
              <a:t>Example of the Domestic Threat</a:t>
            </a:r>
          </a:p>
        </p:txBody>
      </p:sp>
      <p:sp>
        <p:nvSpPr>
          <p:cNvPr id="5" name="TextBox 4"/>
          <p:cNvSpPr txBox="1"/>
          <p:nvPr/>
        </p:nvSpPr>
        <p:spPr>
          <a:xfrm>
            <a:off x="126124" y="1649729"/>
            <a:ext cx="5423338" cy="461665"/>
          </a:xfrm>
          <a:prstGeom prst="rect">
            <a:avLst/>
          </a:prstGeom>
          <a:noFill/>
        </p:spPr>
        <p:txBody>
          <a:bodyPr wrap="square" rtlCol="0">
            <a:spAutoFit/>
          </a:bodyPr>
          <a:lstStyle/>
          <a:p>
            <a:r>
              <a:rPr lang="en-US" sz="2400" dirty="0"/>
              <a:t>2017 Crime Types by Victim Count</a:t>
            </a:r>
            <a:r>
              <a:rPr lang="en-US" sz="2400" baseline="30000" dirty="0"/>
              <a:t>53</a:t>
            </a:r>
          </a:p>
        </p:txBody>
      </p:sp>
      <p:sp>
        <p:nvSpPr>
          <p:cNvPr id="3" name="Content Placeholder 2"/>
          <p:cNvSpPr>
            <a:spLocks noGrp="1"/>
          </p:cNvSpPr>
          <p:nvPr>
            <p:ph idx="1"/>
          </p:nvPr>
        </p:nvSpPr>
        <p:spPr>
          <a:xfrm>
            <a:off x="141890" y="2462682"/>
            <a:ext cx="3753216" cy="3065428"/>
          </a:xfrm>
        </p:spPr>
        <p:txBody>
          <a:bodyPr/>
          <a:lstStyle/>
          <a:p>
            <a:pPr marL="390525" indent="-285750">
              <a:lnSpc>
                <a:spcPct val="100000"/>
              </a:lnSpc>
              <a:buFont typeface="+mj-lt"/>
              <a:buAutoNum type="alphaLcParenR"/>
            </a:pPr>
            <a:r>
              <a:rPr lang="en-US" sz="2000" dirty="0"/>
              <a:t>Thousands of cyber attacks on American citizens and organizations occur each day</a:t>
            </a:r>
          </a:p>
          <a:p>
            <a:pPr marL="390525" indent="-285750">
              <a:lnSpc>
                <a:spcPct val="100000"/>
              </a:lnSpc>
              <a:buFont typeface="+mj-lt"/>
              <a:buAutoNum type="alphaLcParenR"/>
            </a:pPr>
            <a:r>
              <a:rPr lang="en-US" sz="2000" dirty="0"/>
              <a:t>These attacks cost America billions of dollars in losses</a:t>
            </a:r>
          </a:p>
          <a:p>
            <a:pPr marL="463550" lvl="1" indent="-463550">
              <a:buNone/>
            </a:pPr>
            <a:endParaRPr lang="en-US" sz="2000" dirty="0"/>
          </a:p>
          <a:p>
            <a:pPr marL="920750" lvl="1" indent="-457200">
              <a:buFont typeface="+mj-lt"/>
              <a:buAutoNum type="alphaLcParenR"/>
            </a:pPr>
            <a:endParaRPr lang="en-US" sz="2000" dirty="0"/>
          </a:p>
        </p:txBody>
      </p:sp>
      <p:sp>
        <p:nvSpPr>
          <p:cNvPr id="7" name="Rectangle 6"/>
          <p:cNvSpPr/>
          <p:nvPr/>
        </p:nvSpPr>
        <p:spPr>
          <a:xfrm>
            <a:off x="5502886" y="2093350"/>
            <a:ext cx="1950342" cy="369332"/>
          </a:xfrm>
          <a:prstGeom prst="rect">
            <a:avLst/>
          </a:prstGeom>
          <a:solidFill>
            <a:srgbClr val="0099CC"/>
          </a:solidFill>
        </p:spPr>
        <p:txBody>
          <a:bodyPr wrap="none">
            <a:spAutoFit/>
          </a:bodyPr>
          <a:lstStyle/>
          <a:p>
            <a:r>
              <a:rPr lang="en-US" b="1" dirty="0">
                <a:solidFill>
                  <a:schemeClr val="bg1"/>
                </a:solidFill>
              </a:rPr>
              <a:t>Cyber Crime Types</a:t>
            </a:r>
          </a:p>
        </p:txBody>
      </p:sp>
      <p:pic>
        <p:nvPicPr>
          <p:cNvPr id="4" name="Picture 2" descr="The chart shows cyber crimes by the number of people or victims who were affected. The cyber crime with the highest number of victims is non-payment or non-delivery of goods, which affected 84,079 people in 2017. In descending order, the rest of the chart is as follows. Personal Data breaches affected 30,904 people; phishing, vishing, smishing, and pharming attacks affected 25,344 people; overpayment affected 23,135 people; no lead value crimes affected 20,241 people; identity theft affected 17,636 people; advanced fees affected 16,368 people; harassment/threats of violence affected 16,194 people; 15,784 people were affected by cyber crimes regarding employment; Business Email Compromises (BEC) affected 15,690 people; Confidence/romance Fraud affected 15,372 people; credit card fraud affected 15,220 people; Extortion affected 14,938 people; 14,023 people were the victims of other miscellaneous cyber crimes; 10,949 people were affected by cyber crimes regarding tech support; 9,645 people were affected by cyber crimes regarding real estate or renting; 9,149 people were victims of government impersonation; 5,437 people were victims of misrepresentation; corporate data breaches impacted 3,785 people; 3,089 people were affected by cyber crimes regarding investment; 3,089 people were victims of Malware, Scareware, or another type of computer virus; 3,012 people were affected by cyber crimes involving the lottery or sweepstakes; 2,644 people were victims of cyber crimes involving intellectual property rights or other copyright counterfeiting; 1,783 people were the victims of Ransomware; cyber crimes against children claimed 1,300 victims; 1,201 people were the victims of any sort of denial of service;  1,057 people were victims of cyber crimes regarding civil matters; 1,025 people were victims of cyber crimes regarding re-shipping; 436 people were victims of cyber crimes involving charities; 406 people were victims of health care related cyber crimes; 203 people were victims of cyber crimes involving gambling; 177 people were victims of terrorist related cyber activities; and finally, 158 people were victims of Hacktivist cyber attacks. " title="2017 Cyber Crime Types by Victim Count"/>
          <p:cNvPicPr>
            <a:picLocks noChangeAspect="1" noChangeArrowheads="1"/>
          </p:cNvPicPr>
          <p:nvPr/>
        </p:nvPicPr>
        <p:blipFill rotWithShape="1">
          <a:blip r:embed="rId3">
            <a:extLst>
              <a:ext uri="{28A0092B-C50C-407E-A947-70E740481C1C}">
                <a14:useLocalDpi xmlns:a14="http://schemas.microsoft.com/office/drawing/2010/main" val="0"/>
              </a:ext>
            </a:extLst>
          </a:blip>
          <a:srcRect t="9778" b="21067"/>
          <a:stretch/>
        </p:blipFill>
        <p:spPr bwMode="auto">
          <a:xfrm>
            <a:off x="3895106" y="2462682"/>
            <a:ext cx="5165902" cy="4235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0" y="6470864"/>
            <a:ext cx="3455719" cy="400110"/>
          </a:xfrm>
          <a:prstGeom prst="rect">
            <a:avLst/>
          </a:prstGeom>
          <a:noFill/>
        </p:spPr>
        <p:txBody>
          <a:bodyPr wrap="square" rtlCol="0">
            <a:spAutoFit/>
          </a:bodyPr>
          <a:lstStyle/>
          <a:p>
            <a:r>
              <a:rPr lang="en-US" sz="1000" dirty="0">
                <a:cs typeface="Arial" panose="020B0604020202020204" pitchFamily="34" charset="0"/>
              </a:rPr>
              <a:t>53. Federal Bureau of Investigation. </a:t>
            </a:r>
            <a:r>
              <a:rPr lang="en-US" sz="1000" i="1" dirty="0">
                <a:cs typeface="Arial" panose="020B0604020202020204" pitchFamily="34" charset="0"/>
              </a:rPr>
              <a:t>2017 Internet Crime Report, </a:t>
            </a:r>
            <a:r>
              <a:rPr lang="en-US" sz="1000" dirty="0">
                <a:cs typeface="Arial" panose="020B0604020202020204" pitchFamily="34" charset="0"/>
              </a:rPr>
              <a:t>page 20. (accessed 6/20/18).</a:t>
            </a:r>
          </a:p>
        </p:txBody>
      </p:sp>
    </p:spTree>
    <p:extLst>
      <p:ext uri="{BB962C8B-B14F-4D97-AF65-F5344CB8AC3E}">
        <p14:creationId xmlns:p14="http://schemas.microsoft.com/office/powerpoint/2010/main" val="30686063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5642" y="-79513"/>
            <a:ext cx="7885958" cy="1777684"/>
          </a:xfrm>
        </p:spPr>
        <p:txBody>
          <a:bodyPr/>
          <a:lstStyle/>
          <a:p>
            <a:r>
              <a:rPr lang="en-US" dirty="0">
                <a:cs typeface="Times New Roman" panose="02020603050405020304" pitchFamily="18" charset="0"/>
              </a:rPr>
              <a:t>Example of Foreign Threat/Private:</a:t>
            </a:r>
            <a:br>
              <a:rPr lang="en-US" dirty="0">
                <a:cs typeface="Times New Roman" panose="02020603050405020304" pitchFamily="18" charset="0"/>
              </a:rPr>
            </a:br>
            <a:r>
              <a:rPr lang="en-US" dirty="0">
                <a:cs typeface="Times New Roman" panose="02020603050405020304" pitchFamily="18" charset="0"/>
              </a:rPr>
              <a:t>Sony Pictures Hack (2014)</a:t>
            </a:r>
            <a:r>
              <a:rPr lang="en-US" baseline="30000" dirty="0">
                <a:cs typeface="Times New Roman" panose="02020603050405020304" pitchFamily="18" charset="0"/>
              </a:rPr>
              <a:t>54</a:t>
            </a:r>
            <a:r>
              <a:rPr lang="en-US" dirty="0">
                <a:cs typeface="Times New Roman" panose="02020603050405020304" pitchFamily="18" charset="0"/>
              </a:rPr>
              <a:t> </a:t>
            </a:r>
          </a:p>
        </p:txBody>
      </p:sp>
      <p:sp>
        <p:nvSpPr>
          <p:cNvPr id="3" name="Content Placeholder 2"/>
          <p:cNvSpPr>
            <a:spLocks noGrp="1"/>
          </p:cNvSpPr>
          <p:nvPr>
            <p:ph idx="1"/>
          </p:nvPr>
        </p:nvSpPr>
        <p:spPr>
          <a:xfrm>
            <a:off x="409433" y="1648366"/>
            <a:ext cx="8243248" cy="4233820"/>
          </a:xfrm>
        </p:spPr>
        <p:txBody>
          <a:bodyPr/>
          <a:lstStyle/>
          <a:p>
            <a:pPr>
              <a:lnSpc>
                <a:spcPct val="100000"/>
              </a:lnSpc>
            </a:pPr>
            <a:r>
              <a:rPr lang="en-US" dirty="0"/>
              <a:t>Sony employees logging into their computers were met with the picture of a red skeleton and the words “Hacked by #GOP.”</a:t>
            </a:r>
          </a:p>
          <a:p>
            <a:pPr>
              <a:lnSpc>
                <a:spcPct val="100000"/>
              </a:lnSpc>
            </a:pPr>
            <a:r>
              <a:rPr lang="en-US" dirty="0"/>
              <a:t>GOP stood for Guardians of Peace, a group thought to be connected to the North Korean government.</a:t>
            </a:r>
          </a:p>
          <a:p>
            <a:pPr>
              <a:lnSpc>
                <a:spcPct val="100000"/>
              </a:lnSpc>
            </a:pPr>
            <a:r>
              <a:rPr lang="en-US" dirty="0"/>
              <a:t>The North Koreans were angered by Sony’s plans to release the movie </a:t>
            </a:r>
            <a:r>
              <a:rPr lang="en-US" i="1" dirty="0"/>
              <a:t>The Interview</a:t>
            </a:r>
            <a:r>
              <a:rPr lang="en-US" dirty="0"/>
              <a:t> which depicts the fictitious assassination of Kim Jong Un.</a:t>
            </a:r>
          </a:p>
          <a:p>
            <a:pPr>
              <a:lnSpc>
                <a:spcPct val="100000"/>
              </a:lnSpc>
            </a:pPr>
            <a:r>
              <a:rPr lang="en-US" dirty="0"/>
              <a:t>The hackers took large amounts of confidential data off of Sony’s servers, including music and movie files, film production schedules, and embarrassing employing emails.</a:t>
            </a:r>
          </a:p>
          <a:p>
            <a:pPr>
              <a:lnSpc>
                <a:spcPct val="100000"/>
              </a:lnSpc>
            </a:pPr>
            <a:r>
              <a:rPr lang="en-US" dirty="0"/>
              <a:t>The hackers then threatened to commit attacks of terrorism against any movie theater that showed </a:t>
            </a:r>
            <a:r>
              <a:rPr lang="en-US" i="1" dirty="0"/>
              <a:t>The Interview.</a:t>
            </a:r>
            <a:endParaRPr lang="en-US" dirty="0"/>
          </a:p>
        </p:txBody>
      </p:sp>
      <p:sp>
        <p:nvSpPr>
          <p:cNvPr id="4" name="TextBox 3"/>
          <p:cNvSpPr txBox="1"/>
          <p:nvPr/>
        </p:nvSpPr>
        <p:spPr>
          <a:xfrm>
            <a:off x="0" y="6297865"/>
            <a:ext cx="9144000" cy="553998"/>
          </a:xfrm>
          <a:prstGeom prst="rect">
            <a:avLst/>
          </a:prstGeom>
          <a:noFill/>
        </p:spPr>
        <p:txBody>
          <a:bodyPr wrap="square" rtlCol="0">
            <a:spAutoFit/>
          </a:bodyPr>
          <a:lstStyle/>
          <a:p>
            <a:r>
              <a:rPr lang="en-US" sz="1000" dirty="0">
                <a:cs typeface="Arial" panose="020B0604020202020204" pitchFamily="34" charset="0"/>
              </a:rPr>
              <a:t>54. What were the 2014 Sony hacks?: https://www.vox.com/cards/sony-hack-north-korea/why-are-the-attacks-on-sony-a-big-deal (accessed 6/7/2018); The Sony Pictures hack, explained: https://www.washingtonpost.com/news/the-switch/wp/2014/12/18/the-sony-pictures-hack-explained/?noredirect=on&amp;utm_term=.8e4146a4fbfc (accessed 6/7/2018); Sony Got Hacked Hard: What We Know and Don't Know So Far: https://www.wired.com/2014/12/sony-hack-what-we-know/ (accessed 6/7/2018)</a:t>
            </a:r>
          </a:p>
        </p:txBody>
      </p:sp>
    </p:spTree>
    <p:extLst>
      <p:ext uri="{BB962C8B-B14F-4D97-AF65-F5344CB8AC3E}">
        <p14:creationId xmlns:p14="http://schemas.microsoft.com/office/powerpoint/2010/main" val="2743316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1434" y="365126"/>
            <a:ext cx="8308428" cy="1101067"/>
          </a:xfrm>
        </p:spPr>
        <p:txBody>
          <a:bodyPr/>
          <a:lstStyle/>
          <a:p>
            <a:r>
              <a:rPr lang="en-US" dirty="0">
                <a:cs typeface="Times New Roman" panose="02020603050405020304" pitchFamily="18" charset="0"/>
              </a:rPr>
              <a:t>Lesson Outline: PPD-41; Cyber Operations Policy; U.S. Cyber Operations Framework </a:t>
            </a:r>
            <a:endParaRPr lang="en-US" sz="2000" i="1" dirty="0"/>
          </a:p>
        </p:txBody>
      </p:sp>
      <p:sp>
        <p:nvSpPr>
          <p:cNvPr id="4" name="Content Placeholder 2"/>
          <p:cNvSpPr>
            <a:spLocks noGrp="1"/>
          </p:cNvSpPr>
          <p:nvPr>
            <p:ph idx="1"/>
          </p:nvPr>
        </p:nvSpPr>
        <p:spPr>
          <a:xfrm>
            <a:off x="545908" y="1973988"/>
            <a:ext cx="6264323" cy="4490053"/>
          </a:xfrm>
        </p:spPr>
        <p:txBody>
          <a:bodyPr numCol="1"/>
          <a:lstStyle/>
          <a:p>
            <a:pPr marL="457200" indent="-457200" eaLnBrk="1" hangingPunct="1">
              <a:lnSpc>
                <a:spcPct val="100000"/>
              </a:lnSpc>
              <a:spcBef>
                <a:spcPts val="0"/>
              </a:spcBef>
              <a:buFont typeface="+mj-lt"/>
              <a:buAutoNum type="arabicPeriod" startAt="3"/>
            </a:pPr>
            <a:r>
              <a:rPr lang="en-US" dirty="0">
                <a:cs typeface="Times New Roman" panose="02020603050405020304" pitchFamily="18" charset="0"/>
              </a:rPr>
              <a:t>U.S. Offensive Cyber Operations</a:t>
            </a:r>
          </a:p>
          <a:p>
            <a:pPr marL="808038" lvl="1" indent="-342900" eaLnBrk="1" hangingPunct="1">
              <a:lnSpc>
                <a:spcPct val="100000"/>
              </a:lnSpc>
              <a:spcBef>
                <a:spcPts val="0"/>
              </a:spcBef>
              <a:buFont typeface="+mj-lt"/>
              <a:buAutoNum type="alphaLcPeriod"/>
            </a:pPr>
            <a:r>
              <a:rPr lang="en-US" dirty="0">
                <a:cs typeface="Times New Roman" panose="02020603050405020304" pitchFamily="18" charset="0"/>
              </a:rPr>
              <a:t>Ex: ISIS</a:t>
            </a:r>
          </a:p>
          <a:p>
            <a:pPr marL="465138" lvl="1" indent="0" eaLnBrk="1" hangingPunct="1">
              <a:lnSpc>
                <a:spcPct val="100000"/>
              </a:lnSpc>
              <a:spcBef>
                <a:spcPts val="0"/>
              </a:spcBef>
              <a:buNone/>
            </a:pPr>
            <a:endParaRPr lang="en-US" dirty="0">
              <a:cs typeface="Times New Roman" panose="02020603050405020304" pitchFamily="18" charset="0"/>
            </a:endParaRPr>
          </a:p>
          <a:p>
            <a:pPr marL="336550" indent="-336550" eaLnBrk="1" hangingPunct="1">
              <a:lnSpc>
                <a:spcPct val="100000"/>
              </a:lnSpc>
              <a:spcBef>
                <a:spcPts val="0"/>
              </a:spcBef>
              <a:buFont typeface="+mj-lt"/>
              <a:buAutoNum type="arabicPeriod" startAt="3"/>
            </a:pPr>
            <a:r>
              <a:rPr lang="en-US" dirty="0">
                <a:cs typeface="Times New Roman" panose="02020603050405020304" pitchFamily="18" charset="0"/>
              </a:rPr>
              <a:t>Multi-agency Coordination</a:t>
            </a:r>
          </a:p>
          <a:p>
            <a:pPr marL="806450" lvl="1" indent="-342900" eaLnBrk="1" hangingPunct="1">
              <a:lnSpc>
                <a:spcPct val="100000"/>
              </a:lnSpc>
              <a:spcBef>
                <a:spcPts val="0"/>
              </a:spcBef>
              <a:buFont typeface="+mj-lt"/>
              <a:buAutoNum type="alphaLcPeriod"/>
            </a:pPr>
            <a:r>
              <a:rPr lang="en-US" dirty="0">
                <a:cs typeface="Times New Roman" panose="02020603050405020304" pitchFamily="18" charset="0"/>
              </a:rPr>
              <a:t>Unified Coordination Group (UCG)</a:t>
            </a:r>
          </a:p>
          <a:p>
            <a:pPr marL="806450" lvl="1" indent="-342900" eaLnBrk="1" hangingPunct="1">
              <a:lnSpc>
                <a:spcPct val="100000"/>
              </a:lnSpc>
              <a:spcBef>
                <a:spcPts val="0"/>
              </a:spcBef>
              <a:buFont typeface="+mj-lt"/>
              <a:buAutoNum type="alphaLcPeriod"/>
            </a:pPr>
            <a:r>
              <a:rPr lang="en-US" dirty="0">
                <a:cs typeface="Times New Roman" panose="02020603050405020304" pitchFamily="18" charset="0"/>
              </a:rPr>
              <a:t>National Cyber Investigative Joint Task Force (NCIJTF)</a:t>
            </a:r>
          </a:p>
          <a:p>
            <a:pPr marL="463550" lvl="1" indent="0" eaLnBrk="1" hangingPunct="1">
              <a:lnSpc>
                <a:spcPct val="100000"/>
              </a:lnSpc>
              <a:spcBef>
                <a:spcPts val="0"/>
              </a:spcBef>
              <a:buNone/>
            </a:pPr>
            <a:endParaRPr lang="en-US" dirty="0">
              <a:cs typeface="Times New Roman" panose="02020603050405020304" pitchFamily="18" charset="0"/>
            </a:endParaRPr>
          </a:p>
          <a:p>
            <a:pPr marL="342900" indent="-342900" eaLnBrk="1" hangingPunct="1">
              <a:lnSpc>
                <a:spcPct val="100000"/>
              </a:lnSpc>
              <a:spcBef>
                <a:spcPts val="0"/>
              </a:spcBef>
              <a:buFont typeface="+mj-lt"/>
              <a:buAutoNum type="arabicPeriod" startAt="3"/>
            </a:pPr>
            <a:r>
              <a:rPr lang="en-US" dirty="0">
                <a:cs typeface="Times New Roman" panose="02020603050405020304" pitchFamily="18" charset="0"/>
              </a:rPr>
              <a:t>Examples of Cyber Threats</a:t>
            </a:r>
          </a:p>
          <a:p>
            <a:pPr marL="808038" lvl="1" indent="-342900" eaLnBrk="1" hangingPunct="1">
              <a:lnSpc>
                <a:spcPct val="100000"/>
              </a:lnSpc>
              <a:spcBef>
                <a:spcPts val="0"/>
              </a:spcBef>
              <a:buFont typeface="+mj-lt"/>
              <a:buAutoNum type="alphaLcPeriod"/>
            </a:pPr>
            <a:r>
              <a:rPr lang="en-US" dirty="0">
                <a:cs typeface="Times New Roman" panose="02020603050405020304" pitchFamily="18" charset="0"/>
              </a:rPr>
              <a:t>Domestic Threat</a:t>
            </a:r>
          </a:p>
          <a:p>
            <a:pPr marL="808038" lvl="1" indent="-342900" eaLnBrk="1" hangingPunct="1">
              <a:lnSpc>
                <a:spcPct val="100000"/>
              </a:lnSpc>
              <a:spcBef>
                <a:spcPts val="0"/>
              </a:spcBef>
              <a:buFont typeface="+mj-lt"/>
              <a:buAutoNum type="alphaLcPeriod"/>
            </a:pPr>
            <a:r>
              <a:rPr lang="en-US" dirty="0">
                <a:cs typeface="Times New Roman" panose="02020603050405020304" pitchFamily="18" charset="0"/>
              </a:rPr>
              <a:t>2014 Sony Pictures Hack</a:t>
            </a:r>
          </a:p>
          <a:p>
            <a:pPr marL="808038" lvl="1" indent="-342900" eaLnBrk="1" hangingPunct="1">
              <a:lnSpc>
                <a:spcPct val="100000"/>
              </a:lnSpc>
              <a:spcBef>
                <a:spcPts val="0"/>
              </a:spcBef>
              <a:buFont typeface="+mj-lt"/>
              <a:buAutoNum type="alphaLcPeriod"/>
            </a:pPr>
            <a:r>
              <a:rPr lang="en-US" dirty="0">
                <a:cs typeface="Times New Roman" panose="02020603050405020304" pitchFamily="18" charset="0"/>
              </a:rPr>
              <a:t>The 2016 Presidential Election</a:t>
            </a:r>
          </a:p>
          <a:p>
            <a:pPr marL="808038" lvl="1" indent="-342900" eaLnBrk="1" hangingPunct="1">
              <a:lnSpc>
                <a:spcPct val="100000"/>
              </a:lnSpc>
              <a:spcBef>
                <a:spcPts val="0"/>
              </a:spcBef>
              <a:buFont typeface="+mj-lt"/>
              <a:buAutoNum type="alphaLcPeriod"/>
            </a:pPr>
            <a:endParaRPr lang="en-US" dirty="0">
              <a:cs typeface="Times New Roman" panose="02020603050405020304" pitchFamily="18" charset="0"/>
            </a:endParaRPr>
          </a:p>
        </p:txBody>
      </p:sp>
      <p:pic>
        <p:nvPicPr>
          <p:cNvPr id="1027" name="Picture 3" descr="C:\Users\Chloe\AppData\Local\Microsoft\Windows\Temporary Internet Files\Content.IE5\9TR7Y7HQ\hacker-cyber-security[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540" t="40" r="33816" b="-40"/>
          <a:stretch/>
        </p:blipFill>
        <p:spPr bwMode="auto">
          <a:xfrm>
            <a:off x="6810231" y="1487606"/>
            <a:ext cx="2101755" cy="5131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62063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29412"/>
            <a:ext cx="6794460" cy="1325563"/>
          </a:xfrm>
        </p:spPr>
        <p:txBody>
          <a:bodyPr/>
          <a:lstStyle/>
          <a:p>
            <a:pPr>
              <a:lnSpc>
                <a:spcPct val="100000"/>
              </a:lnSpc>
            </a:pPr>
            <a:r>
              <a:rPr lang="en-US" dirty="0">
                <a:cs typeface="Times New Roman" panose="02020603050405020304" pitchFamily="18" charset="0"/>
              </a:rPr>
              <a:t>Example of Foreign Threat/Public:</a:t>
            </a:r>
            <a:br>
              <a:rPr lang="en-US" dirty="0">
                <a:cs typeface="Times New Roman" panose="02020603050405020304" pitchFamily="18" charset="0"/>
              </a:rPr>
            </a:br>
            <a:r>
              <a:rPr lang="en-US" dirty="0">
                <a:cs typeface="Times New Roman" panose="02020603050405020304" pitchFamily="18" charset="0"/>
              </a:rPr>
              <a:t>2016 Presidential Election</a:t>
            </a:r>
          </a:p>
        </p:txBody>
      </p:sp>
      <p:sp>
        <p:nvSpPr>
          <p:cNvPr id="3" name="Content Placeholder 2"/>
          <p:cNvSpPr>
            <a:spLocks noGrp="1"/>
          </p:cNvSpPr>
          <p:nvPr>
            <p:ph idx="1"/>
          </p:nvPr>
        </p:nvSpPr>
        <p:spPr>
          <a:xfrm>
            <a:off x="95534" y="1384389"/>
            <a:ext cx="8680331" cy="5083880"/>
          </a:xfrm>
        </p:spPr>
        <p:txBody>
          <a:bodyPr/>
          <a:lstStyle/>
          <a:p>
            <a:pPr>
              <a:lnSpc>
                <a:spcPct val="100000"/>
              </a:lnSpc>
              <a:spcBef>
                <a:spcPts val="0"/>
              </a:spcBef>
            </a:pPr>
            <a:r>
              <a:rPr lang="en-US" dirty="0">
                <a:ea typeface="Calibri" panose="020F0502020204030204" pitchFamily="34" charset="0"/>
                <a:cs typeface="Times New Roman" panose="02020603050405020304" pitchFamily="18" charset="0"/>
              </a:rPr>
              <a:t>CIA/FBI/NSA Assessment of Russian cyber hacking and attempts to influence 2016 U.S. presidential campaign.</a:t>
            </a:r>
            <a:r>
              <a:rPr lang="en-US" baseline="30000" dirty="0">
                <a:ea typeface="Calibri" panose="020F0502020204030204" pitchFamily="34" charset="0"/>
                <a:cs typeface="Times New Roman" panose="02020603050405020304" pitchFamily="18" charset="0"/>
              </a:rPr>
              <a:t>55 </a:t>
            </a:r>
            <a:endParaRPr lang="en-US" baseline="30000" dirty="0">
              <a:solidFill>
                <a:srgbClr val="FF0000"/>
              </a:solidFill>
              <a:ea typeface="Calibri" panose="020F0502020204030204" pitchFamily="34" charset="0"/>
              <a:cs typeface="Times New Roman" panose="02020603050405020304" pitchFamily="18" charset="0"/>
            </a:endParaRPr>
          </a:p>
          <a:p>
            <a:pPr>
              <a:lnSpc>
                <a:spcPct val="100000"/>
              </a:lnSpc>
              <a:spcBef>
                <a:spcPts val="0"/>
              </a:spcBef>
            </a:pPr>
            <a:endParaRPr lang="en-US" sz="1500" dirty="0">
              <a:solidFill>
                <a:srgbClr val="FF0000"/>
              </a:solidFill>
              <a:ea typeface="Calibri" panose="020F0502020204030204" pitchFamily="34" charset="0"/>
              <a:cs typeface="Times New Roman" panose="02020603050405020304" pitchFamily="18" charset="0"/>
            </a:endParaRPr>
          </a:p>
          <a:p>
            <a:pPr>
              <a:lnSpc>
                <a:spcPct val="100000"/>
              </a:lnSpc>
              <a:spcBef>
                <a:spcPts val="0"/>
              </a:spcBef>
            </a:pPr>
            <a:r>
              <a:rPr lang="en-US" dirty="0">
                <a:ea typeface="Calibri" panose="020F0502020204030204" pitchFamily="34" charset="0"/>
                <a:cs typeface="Times New Roman" panose="02020603050405020304" pitchFamily="18" charset="0"/>
              </a:rPr>
              <a:t>“Russia’s intelligence services conducted cyber operations against targets associated with the 2016 U.S. presidential election, including targets associated with both major U.S. political parties.” </a:t>
            </a:r>
          </a:p>
          <a:p>
            <a:pPr>
              <a:lnSpc>
                <a:spcPct val="100000"/>
              </a:lnSpc>
              <a:spcBef>
                <a:spcPts val="0"/>
              </a:spcBef>
            </a:pPr>
            <a:endParaRPr lang="en-US" sz="1500" dirty="0">
              <a:ea typeface="Calibri" panose="020F0502020204030204" pitchFamily="34" charset="0"/>
              <a:cs typeface="Times New Roman" panose="02020603050405020304" pitchFamily="18" charset="0"/>
            </a:endParaRPr>
          </a:p>
          <a:p>
            <a:pPr>
              <a:lnSpc>
                <a:spcPct val="100000"/>
              </a:lnSpc>
              <a:spcBef>
                <a:spcPts val="0"/>
              </a:spcBef>
            </a:pPr>
            <a:r>
              <a:rPr lang="en-US" dirty="0">
                <a:ea typeface="Calibri" panose="020F0502020204030204" pitchFamily="34" charset="0"/>
                <a:cs typeface="Times New Roman" panose="02020603050405020304" pitchFamily="18" charset="0"/>
              </a:rPr>
              <a:t>“Russian Cyber Intrusions Into State and Local Electoral Boards. Russian intelligence accessed elements of multiple state or local electoral boards…DHS assesses that the types of systems we observed Russian actors targeting or compromising are not involved in vote tallying.”</a:t>
            </a:r>
          </a:p>
          <a:p>
            <a:pPr>
              <a:lnSpc>
                <a:spcPct val="100000"/>
              </a:lnSpc>
              <a:spcBef>
                <a:spcPts val="0"/>
              </a:spcBef>
            </a:pPr>
            <a:endParaRPr lang="en-US" sz="1500" dirty="0">
              <a:ea typeface="Calibri" panose="020F0502020204030204" pitchFamily="34" charset="0"/>
              <a:cs typeface="Times New Roman" panose="02020603050405020304" pitchFamily="18" charset="0"/>
            </a:endParaRPr>
          </a:p>
          <a:p>
            <a:pPr>
              <a:lnSpc>
                <a:spcPct val="100000"/>
              </a:lnSpc>
              <a:spcBef>
                <a:spcPts val="0"/>
              </a:spcBef>
            </a:pPr>
            <a:r>
              <a:rPr lang="en-US" dirty="0">
                <a:ea typeface="Calibri" panose="020F0502020204030204" pitchFamily="34" charset="0"/>
                <a:cs typeface="Times New Roman" panose="02020603050405020304" pitchFamily="18" charset="0"/>
              </a:rPr>
              <a:t>Cyber threat represents “new normal” (especially from Russia)</a:t>
            </a:r>
          </a:p>
          <a:p>
            <a:pPr>
              <a:lnSpc>
                <a:spcPct val="100000"/>
              </a:lnSpc>
              <a:spcBef>
                <a:spcPts val="0"/>
              </a:spcBef>
            </a:pPr>
            <a:endParaRPr lang="en-US" sz="1500" dirty="0">
              <a:ea typeface="Calibri" panose="020F0502020204030204" pitchFamily="34" charset="0"/>
              <a:cs typeface="Times New Roman" panose="02020603050405020304" pitchFamily="18" charset="0"/>
            </a:endParaRPr>
          </a:p>
          <a:p>
            <a:pPr>
              <a:lnSpc>
                <a:spcPct val="100000"/>
              </a:lnSpc>
              <a:spcBef>
                <a:spcPts val="0"/>
              </a:spcBef>
            </a:pPr>
            <a:r>
              <a:rPr lang="en-US" dirty="0">
                <a:ea typeface="Calibri" panose="020F0502020204030204" pitchFamily="34" charset="0"/>
                <a:cs typeface="Times New Roman" panose="02020603050405020304" pitchFamily="18" charset="0"/>
              </a:rPr>
              <a:t>This is an example of multi-agency U.S. cyber security effort: </a:t>
            </a:r>
          </a:p>
          <a:p>
            <a:pPr marL="742950" lvl="1" indent="-285750">
              <a:lnSpc>
                <a:spcPct val="100000"/>
              </a:lnSpc>
              <a:spcBef>
                <a:spcPts val="0"/>
              </a:spcBef>
              <a:buFont typeface="Wingdings" panose="05000000000000000000" pitchFamily="2" charset="2"/>
              <a:buChar char="§"/>
            </a:pPr>
            <a:r>
              <a:rPr lang="en-US" dirty="0">
                <a:ea typeface="Calibri" panose="020F0502020204030204" pitchFamily="34" charset="0"/>
                <a:cs typeface="Times New Roman" panose="02020603050405020304" pitchFamily="18" charset="0"/>
              </a:rPr>
              <a:t>CIA, FBI, NSA, DHS, DNI</a:t>
            </a:r>
          </a:p>
          <a:p>
            <a:pPr marL="0" indent="0">
              <a:buNone/>
            </a:pPr>
            <a:endParaRPr lang="en-US" dirty="0"/>
          </a:p>
        </p:txBody>
      </p:sp>
      <p:pic>
        <p:nvPicPr>
          <p:cNvPr id="1026" name="Picture 2" descr="C:\Users\Chloe\AppData\Local\Microsoft\Windows\Temporary Internet Files\Content.IE5\Y3WKUYWZ\flag-russia-XL[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7415" y="1"/>
            <a:ext cx="2076584" cy="128289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descr="Image result for us fla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7415" y="5534108"/>
            <a:ext cx="2076585" cy="132389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6318913"/>
            <a:ext cx="7067415" cy="553998"/>
          </a:xfrm>
          <a:prstGeom prst="rect">
            <a:avLst/>
          </a:prstGeom>
          <a:noFill/>
        </p:spPr>
        <p:txBody>
          <a:bodyPr wrap="square" rtlCol="0">
            <a:spAutoFit/>
          </a:bodyPr>
          <a:lstStyle/>
          <a:p>
            <a:r>
              <a:rPr lang="en-US" sz="1000" dirty="0">
                <a:cs typeface="Arial" panose="020B0604020202020204" pitchFamily="34" charset="0"/>
              </a:rPr>
              <a:t>55. Director of National Intelligence. 6 January 2017. “Background to “Assessing Russian Activities and Intentions in Recent US Elections”: The Analytic Process and Cyber Incident Attribution.” https://www.dni.gov/files/documents/ICA_2017_01.pdf. Accessed 6/28/18</a:t>
            </a:r>
          </a:p>
        </p:txBody>
      </p:sp>
    </p:spTree>
    <p:extLst>
      <p:ext uri="{BB962C8B-B14F-4D97-AF65-F5344CB8AC3E}">
        <p14:creationId xmlns:p14="http://schemas.microsoft.com/office/powerpoint/2010/main" val="21313258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72954" y="126125"/>
            <a:ext cx="8734567" cy="873336"/>
          </a:xfrm>
        </p:spPr>
        <p:txBody>
          <a:bodyPr/>
          <a:lstStyle/>
          <a:p>
            <a:r>
              <a:rPr lang="en-US" dirty="0">
                <a:cs typeface="Times New Roman" panose="02020603050405020304" pitchFamily="18" charset="0"/>
              </a:rPr>
              <a:t>Cyber Operations Structure and Policy Overview</a:t>
            </a:r>
            <a:endParaRPr lang="en-US" dirty="0"/>
          </a:p>
        </p:txBody>
      </p:sp>
      <p:sp>
        <p:nvSpPr>
          <p:cNvPr id="3" name="Content Placeholder 2"/>
          <p:cNvSpPr>
            <a:spLocks noGrp="1"/>
          </p:cNvSpPr>
          <p:nvPr>
            <p:ph idx="1"/>
          </p:nvPr>
        </p:nvSpPr>
        <p:spPr>
          <a:xfrm>
            <a:off x="106325" y="1051795"/>
            <a:ext cx="8888819" cy="5646717"/>
          </a:xfrm>
        </p:spPr>
        <p:txBody>
          <a:bodyPr/>
          <a:lstStyle/>
          <a:p>
            <a:pPr>
              <a:lnSpc>
                <a:spcPct val="100000"/>
              </a:lnSpc>
              <a:spcBef>
                <a:spcPts val="0"/>
              </a:spcBef>
            </a:pPr>
            <a:r>
              <a:rPr lang="en-US" dirty="0"/>
              <a:t>Five Key Federal Agencies </a:t>
            </a:r>
          </a:p>
          <a:p>
            <a:pPr>
              <a:lnSpc>
                <a:spcPct val="100000"/>
              </a:lnSpc>
              <a:spcBef>
                <a:spcPts val="0"/>
              </a:spcBef>
            </a:pPr>
            <a:endParaRPr lang="en-US" sz="1600" dirty="0"/>
          </a:p>
          <a:p>
            <a:pPr>
              <a:lnSpc>
                <a:spcPct val="100000"/>
              </a:lnSpc>
              <a:spcBef>
                <a:spcPts val="0"/>
              </a:spcBef>
            </a:pPr>
            <a:r>
              <a:rPr lang="en-US" dirty="0"/>
              <a:t>Agencies’ Cyber Operations Focus and Structures:</a:t>
            </a:r>
          </a:p>
          <a:p>
            <a:pPr lvl="1">
              <a:lnSpc>
                <a:spcPct val="100000"/>
              </a:lnSpc>
              <a:spcBef>
                <a:spcPts val="0"/>
              </a:spcBef>
            </a:pPr>
            <a:r>
              <a:rPr lang="en-US" dirty="0"/>
              <a:t>FBI – Domestic/USA, Protect Constitution</a:t>
            </a:r>
          </a:p>
          <a:p>
            <a:pPr lvl="1">
              <a:lnSpc>
                <a:spcPct val="100000"/>
              </a:lnSpc>
              <a:spcBef>
                <a:spcPts val="0"/>
              </a:spcBef>
            </a:pPr>
            <a:r>
              <a:rPr lang="en-US" dirty="0"/>
              <a:t>CIA – Foreign Threats, Information Security Triad</a:t>
            </a:r>
          </a:p>
          <a:p>
            <a:pPr lvl="1">
              <a:lnSpc>
                <a:spcPct val="100000"/>
              </a:lnSpc>
              <a:spcBef>
                <a:spcPts val="0"/>
              </a:spcBef>
            </a:pPr>
            <a:r>
              <a:rPr lang="en-US" dirty="0"/>
              <a:t>DHS – Secures Federal government, protects infrastructure</a:t>
            </a:r>
          </a:p>
          <a:p>
            <a:pPr lvl="1">
              <a:lnSpc>
                <a:spcPct val="100000"/>
              </a:lnSpc>
              <a:spcBef>
                <a:spcPts val="0"/>
              </a:spcBef>
            </a:pPr>
            <a:r>
              <a:rPr lang="en-US" dirty="0"/>
              <a:t>NSA – Classified information, signal intelligence, Central Security Service </a:t>
            </a:r>
          </a:p>
          <a:p>
            <a:pPr lvl="1">
              <a:lnSpc>
                <a:spcPct val="100000"/>
              </a:lnSpc>
              <a:spcBef>
                <a:spcPts val="0"/>
              </a:spcBef>
            </a:pPr>
            <a:r>
              <a:rPr lang="en-US" dirty="0"/>
              <a:t>USCYBERCOM – Protects DOD, includes Army, Fleet, Airforce, Marine cyber organizations</a:t>
            </a:r>
          </a:p>
          <a:p>
            <a:pPr>
              <a:lnSpc>
                <a:spcPct val="100000"/>
              </a:lnSpc>
              <a:spcBef>
                <a:spcPts val="0"/>
              </a:spcBef>
            </a:pPr>
            <a:endParaRPr lang="en-US" sz="1600" dirty="0"/>
          </a:p>
          <a:p>
            <a:pPr>
              <a:lnSpc>
                <a:spcPct val="100000"/>
              </a:lnSpc>
              <a:spcBef>
                <a:spcPts val="0"/>
              </a:spcBef>
            </a:pPr>
            <a:r>
              <a:rPr lang="en-US" dirty="0"/>
              <a:t>Primary Cyber Operations Policy is PPD-41</a:t>
            </a:r>
          </a:p>
          <a:p>
            <a:pPr lvl="1">
              <a:lnSpc>
                <a:spcPct val="100000"/>
              </a:lnSpc>
              <a:spcBef>
                <a:spcPts val="0"/>
              </a:spcBef>
            </a:pPr>
            <a:r>
              <a:rPr lang="en-US" dirty="0"/>
              <a:t>Approved by both President Obama &amp; President Trump</a:t>
            </a:r>
          </a:p>
          <a:p>
            <a:pPr lvl="1">
              <a:lnSpc>
                <a:spcPct val="100000"/>
              </a:lnSpc>
              <a:spcBef>
                <a:spcPts val="0"/>
              </a:spcBef>
            </a:pPr>
            <a:r>
              <a:rPr lang="en-US" dirty="0"/>
              <a:t>5 Guiding Principles: Shared Responsibility, Risk-Based Response, Respecting Affected Entities, Unity of Effort, Enabling Restoration and Recovery</a:t>
            </a:r>
          </a:p>
          <a:p>
            <a:pPr lvl="1">
              <a:lnSpc>
                <a:spcPct val="100000"/>
              </a:lnSpc>
              <a:spcBef>
                <a:spcPts val="0"/>
              </a:spcBef>
            </a:pPr>
            <a:r>
              <a:rPr lang="en-US" dirty="0"/>
              <a:t>4 Lines of Effort: Threat Response, Asset Response, Intelligence Support, Lead Agency</a:t>
            </a:r>
          </a:p>
          <a:p>
            <a:pPr lvl="1">
              <a:lnSpc>
                <a:spcPct val="100000"/>
              </a:lnSpc>
              <a:spcBef>
                <a:spcPts val="0"/>
              </a:spcBef>
            </a:pPr>
            <a:r>
              <a:rPr lang="en-US" dirty="0"/>
              <a:t>Annex: coordination, response to federal network attacks, implementation and assessment</a:t>
            </a:r>
          </a:p>
          <a:p>
            <a:pPr lvl="1">
              <a:lnSpc>
                <a:spcPct val="100000"/>
              </a:lnSpc>
              <a:spcBef>
                <a:spcPts val="0"/>
              </a:spcBef>
            </a:pPr>
            <a:r>
              <a:rPr lang="en-US" dirty="0"/>
              <a:t>Administrations interpret PPD-41 differently when developing cyber security approaches</a:t>
            </a:r>
          </a:p>
          <a:p>
            <a:pPr lvl="1">
              <a:lnSpc>
                <a:spcPct val="100000"/>
              </a:lnSpc>
              <a:spcBef>
                <a:spcPts val="0"/>
              </a:spcBef>
            </a:pPr>
            <a:r>
              <a:rPr lang="en-US" dirty="0"/>
              <a:t>Multi-agency cooperation includes UCG and NCIJTF</a:t>
            </a:r>
          </a:p>
        </p:txBody>
      </p:sp>
      <p:grpSp>
        <p:nvGrpSpPr>
          <p:cNvPr id="5" name="Group 4"/>
          <p:cNvGrpSpPr/>
          <p:nvPr/>
        </p:nvGrpSpPr>
        <p:grpSpPr>
          <a:xfrm>
            <a:off x="6432145" y="1336020"/>
            <a:ext cx="2280133" cy="1223158"/>
            <a:chOff x="284180" y="2584241"/>
            <a:chExt cx="8468244" cy="3195121"/>
          </a:xfrm>
        </p:grpSpPr>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180" y="2619231"/>
              <a:ext cx="1764651" cy="1826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763" t="3948" r="35188" b="4053"/>
            <a:stretch/>
          </p:blipFill>
          <p:spPr bwMode="auto">
            <a:xfrm>
              <a:off x="3561066" y="2584241"/>
              <a:ext cx="1823937" cy="18614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1" descr="Image result for DHS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53777" y="2619231"/>
              <a:ext cx="1798647" cy="179149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National Security Agency Emble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71605" y="3989900"/>
              <a:ext cx="1789461" cy="178946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us cyber comma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85003" y="3989901"/>
              <a:ext cx="1789461" cy="178946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48697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1 │ Multiple Choice</a:t>
            </a:r>
          </a:p>
        </p:txBody>
      </p:sp>
      <p:sp>
        <p:nvSpPr>
          <p:cNvPr id="3" name="Content Placeholder 2"/>
          <p:cNvSpPr>
            <a:spLocks noGrp="1"/>
          </p:cNvSpPr>
          <p:nvPr>
            <p:ph idx="1"/>
          </p:nvPr>
        </p:nvSpPr>
        <p:spPr>
          <a:xfrm>
            <a:off x="331076" y="1828800"/>
            <a:ext cx="8450317" cy="4678878"/>
          </a:xfrm>
        </p:spPr>
        <p:txBody>
          <a:bodyPr/>
          <a:lstStyle/>
          <a:p>
            <a:pPr marL="0" indent="0">
              <a:buNone/>
            </a:pPr>
            <a:r>
              <a:rPr lang="en-US" sz="2400" b="1" dirty="0"/>
              <a:t>A “significant” cyber attack is a WHAT LEVEL or higher on the PPD-41 spectrum?</a:t>
            </a:r>
          </a:p>
          <a:p>
            <a:pPr marL="0" indent="0">
              <a:buNone/>
            </a:pPr>
            <a:r>
              <a:rPr lang="en-US" sz="2400" dirty="0"/>
              <a:t>	A) 1</a:t>
            </a:r>
          </a:p>
          <a:p>
            <a:pPr marL="0" indent="0">
              <a:buNone/>
            </a:pPr>
            <a:r>
              <a:rPr lang="en-US" sz="2400" dirty="0"/>
              <a:t>	B) 2</a:t>
            </a:r>
          </a:p>
          <a:p>
            <a:pPr marL="0" indent="0">
              <a:buNone/>
            </a:pPr>
            <a:r>
              <a:rPr lang="en-US" sz="2400" dirty="0"/>
              <a:t>	C) 3</a:t>
            </a:r>
          </a:p>
          <a:p>
            <a:pPr marL="0" indent="0">
              <a:buNone/>
            </a:pPr>
            <a:r>
              <a:rPr lang="en-US" sz="2400" dirty="0"/>
              <a:t>	D) 4</a:t>
            </a:r>
          </a:p>
          <a:p>
            <a:pPr marL="0" indent="0">
              <a:buNone/>
            </a:pPr>
            <a:r>
              <a:rPr lang="en-US" sz="2400" dirty="0"/>
              <a:t>	E) 5</a:t>
            </a:r>
          </a:p>
        </p:txBody>
      </p:sp>
    </p:spTree>
    <p:extLst>
      <p:ext uri="{BB962C8B-B14F-4D97-AF65-F5344CB8AC3E}">
        <p14:creationId xmlns:p14="http://schemas.microsoft.com/office/powerpoint/2010/main" val="28794724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1 Answered</a:t>
            </a:r>
          </a:p>
        </p:txBody>
      </p:sp>
      <p:sp>
        <p:nvSpPr>
          <p:cNvPr id="3" name="Content Placeholder 2"/>
          <p:cNvSpPr>
            <a:spLocks noGrp="1"/>
          </p:cNvSpPr>
          <p:nvPr>
            <p:ph idx="1"/>
          </p:nvPr>
        </p:nvSpPr>
        <p:spPr>
          <a:xfrm>
            <a:off x="605642" y="1828800"/>
            <a:ext cx="7849589" cy="4678878"/>
          </a:xfrm>
        </p:spPr>
        <p:txBody>
          <a:bodyPr/>
          <a:lstStyle/>
          <a:p>
            <a:pPr marL="0" indent="0">
              <a:lnSpc>
                <a:spcPct val="100000"/>
              </a:lnSpc>
              <a:buNone/>
            </a:pPr>
            <a:r>
              <a:rPr lang="en-US" sz="2400" dirty="0"/>
              <a:t>Correct Answer: C) 3</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21701205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2 │ Multiple Choice</a:t>
            </a:r>
          </a:p>
        </p:txBody>
      </p:sp>
      <p:sp>
        <p:nvSpPr>
          <p:cNvPr id="3" name="Content Placeholder 2"/>
          <p:cNvSpPr>
            <a:spLocks noGrp="1"/>
          </p:cNvSpPr>
          <p:nvPr>
            <p:ph idx="1"/>
          </p:nvPr>
        </p:nvSpPr>
        <p:spPr>
          <a:xfrm>
            <a:off x="268014" y="1828800"/>
            <a:ext cx="8529145" cy="4678878"/>
          </a:xfrm>
        </p:spPr>
        <p:txBody>
          <a:bodyPr/>
          <a:lstStyle/>
          <a:p>
            <a:pPr marL="0" indent="0">
              <a:buNone/>
            </a:pPr>
            <a:r>
              <a:rPr lang="en-US" sz="2400" b="1" dirty="0"/>
              <a:t>According to PPD-41, what organization coordinates development and implementation of the United States’ government policy on “significant” cyber incidents?</a:t>
            </a:r>
          </a:p>
          <a:p>
            <a:pPr marL="0" indent="0">
              <a:buNone/>
            </a:pPr>
            <a:r>
              <a:rPr lang="en-US" sz="2400" dirty="0"/>
              <a:t>	A) CRG</a:t>
            </a:r>
          </a:p>
          <a:p>
            <a:pPr marL="0" indent="0">
              <a:buNone/>
            </a:pPr>
            <a:r>
              <a:rPr lang="en-US" sz="2400" dirty="0"/>
              <a:t>	B) NSA</a:t>
            </a:r>
          </a:p>
          <a:p>
            <a:pPr marL="0" indent="0">
              <a:buNone/>
            </a:pPr>
            <a:r>
              <a:rPr lang="en-US" sz="2400" dirty="0"/>
              <a:t>	C) DoDIN</a:t>
            </a:r>
          </a:p>
          <a:p>
            <a:pPr marL="0" indent="0">
              <a:buNone/>
            </a:pPr>
            <a:r>
              <a:rPr lang="en-US" sz="2400" dirty="0"/>
              <a:t>	D) FBI</a:t>
            </a:r>
          </a:p>
          <a:p>
            <a:pPr marL="0" indent="0">
              <a:buNone/>
            </a:pPr>
            <a:r>
              <a:rPr lang="en-US" sz="2400" dirty="0"/>
              <a:t>	E) CIA</a:t>
            </a:r>
          </a:p>
        </p:txBody>
      </p:sp>
    </p:spTree>
    <p:extLst>
      <p:ext uri="{BB962C8B-B14F-4D97-AF65-F5344CB8AC3E}">
        <p14:creationId xmlns:p14="http://schemas.microsoft.com/office/powerpoint/2010/main" val="35664450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2 Answered</a:t>
            </a:r>
          </a:p>
        </p:txBody>
      </p:sp>
      <p:sp>
        <p:nvSpPr>
          <p:cNvPr id="3" name="Content Placeholder 2"/>
          <p:cNvSpPr>
            <a:spLocks noGrp="1"/>
          </p:cNvSpPr>
          <p:nvPr>
            <p:ph idx="1"/>
          </p:nvPr>
        </p:nvSpPr>
        <p:spPr>
          <a:xfrm>
            <a:off x="605642" y="1828800"/>
            <a:ext cx="7849589" cy="4678878"/>
          </a:xfrm>
        </p:spPr>
        <p:txBody>
          <a:bodyPr/>
          <a:lstStyle/>
          <a:p>
            <a:pPr marL="0" indent="0">
              <a:lnSpc>
                <a:spcPct val="100000"/>
              </a:lnSpc>
              <a:buNone/>
            </a:pPr>
            <a:r>
              <a:rPr lang="en-US" sz="2400" dirty="0"/>
              <a:t>Correct Answer: A) CRG</a:t>
            </a:r>
          </a:p>
          <a:p>
            <a:pPr marL="0" indent="0" eaLnBrk="1" hangingPunct="1">
              <a:lnSpc>
                <a:spcPct val="100000"/>
              </a:lnSpc>
              <a:spcBef>
                <a:spcPts val="0"/>
              </a:spcBef>
              <a:buNone/>
            </a:pPr>
            <a:endParaRPr lang="en-US" sz="2000" dirty="0"/>
          </a:p>
        </p:txBody>
      </p:sp>
    </p:spTree>
    <p:extLst>
      <p:ext uri="{BB962C8B-B14F-4D97-AF65-F5344CB8AC3E}">
        <p14:creationId xmlns:p14="http://schemas.microsoft.com/office/powerpoint/2010/main" val="21856481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3 │ Multiple Choice</a:t>
            </a:r>
          </a:p>
        </p:txBody>
      </p:sp>
      <p:sp>
        <p:nvSpPr>
          <p:cNvPr id="3" name="Content Placeholder 2"/>
          <p:cNvSpPr>
            <a:spLocks noGrp="1"/>
          </p:cNvSpPr>
          <p:nvPr>
            <p:ph idx="1"/>
          </p:nvPr>
        </p:nvSpPr>
        <p:spPr>
          <a:xfrm>
            <a:off x="299545" y="1828800"/>
            <a:ext cx="8481847" cy="4678878"/>
          </a:xfrm>
        </p:spPr>
        <p:txBody>
          <a:bodyPr/>
          <a:lstStyle/>
          <a:p>
            <a:pPr marL="0" indent="0">
              <a:buNone/>
            </a:pPr>
            <a:r>
              <a:rPr lang="en-US" sz="2400" b="1" dirty="0"/>
              <a:t>PPD-41 states that Civilian Federal Networks, the Director of ____ is responsible for overseeing Federal agency cyber policies and practices, while the Secretary of ____is responsible for the implementation of these policies and practices.</a:t>
            </a:r>
          </a:p>
          <a:p>
            <a:pPr marL="0" indent="0">
              <a:buNone/>
            </a:pPr>
            <a:r>
              <a:rPr lang="en-US" sz="2400" dirty="0"/>
              <a:t>	A) FBI &amp; Defense</a:t>
            </a:r>
          </a:p>
          <a:p>
            <a:pPr marL="0" indent="0">
              <a:buNone/>
            </a:pPr>
            <a:r>
              <a:rPr lang="en-US" sz="2400" dirty="0"/>
              <a:t>	B) OMB and DHS</a:t>
            </a:r>
          </a:p>
          <a:p>
            <a:pPr marL="0" indent="0">
              <a:buNone/>
            </a:pPr>
            <a:r>
              <a:rPr lang="en-US" sz="2400" dirty="0"/>
              <a:t>	C) Intelligence &amp; Interior</a:t>
            </a:r>
          </a:p>
          <a:p>
            <a:pPr marL="0" indent="0">
              <a:buNone/>
            </a:pPr>
            <a:r>
              <a:rPr lang="en-US" sz="2400" dirty="0"/>
              <a:t>	D) CRG &amp; DoDIN</a:t>
            </a:r>
          </a:p>
        </p:txBody>
      </p:sp>
    </p:spTree>
    <p:extLst>
      <p:ext uri="{BB962C8B-B14F-4D97-AF65-F5344CB8AC3E}">
        <p14:creationId xmlns:p14="http://schemas.microsoft.com/office/powerpoint/2010/main" val="11983120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3 Answered</a:t>
            </a:r>
          </a:p>
        </p:txBody>
      </p:sp>
      <p:sp>
        <p:nvSpPr>
          <p:cNvPr id="3" name="Content Placeholder 2"/>
          <p:cNvSpPr>
            <a:spLocks noGrp="1"/>
          </p:cNvSpPr>
          <p:nvPr>
            <p:ph idx="1"/>
          </p:nvPr>
        </p:nvSpPr>
        <p:spPr>
          <a:xfrm>
            <a:off x="605642" y="1828800"/>
            <a:ext cx="7849589" cy="4678878"/>
          </a:xfrm>
        </p:spPr>
        <p:txBody>
          <a:bodyPr/>
          <a:lstStyle/>
          <a:p>
            <a:pPr marL="0" indent="0">
              <a:buNone/>
            </a:pPr>
            <a:r>
              <a:rPr lang="en-US" sz="2400" dirty="0"/>
              <a:t>Correct Answer: B) OMB and DHS</a:t>
            </a:r>
          </a:p>
        </p:txBody>
      </p:sp>
    </p:spTree>
    <p:extLst>
      <p:ext uri="{BB962C8B-B14F-4D97-AF65-F5344CB8AC3E}">
        <p14:creationId xmlns:p14="http://schemas.microsoft.com/office/powerpoint/2010/main" val="970562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4 │ Multiple Choice</a:t>
            </a:r>
          </a:p>
        </p:txBody>
      </p:sp>
      <p:sp>
        <p:nvSpPr>
          <p:cNvPr id="3" name="Content Placeholder 2"/>
          <p:cNvSpPr>
            <a:spLocks noGrp="1"/>
          </p:cNvSpPr>
          <p:nvPr>
            <p:ph idx="1"/>
          </p:nvPr>
        </p:nvSpPr>
        <p:spPr>
          <a:xfrm>
            <a:off x="331076" y="1828800"/>
            <a:ext cx="8466083" cy="4678878"/>
          </a:xfrm>
        </p:spPr>
        <p:txBody>
          <a:bodyPr/>
          <a:lstStyle/>
          <a:p>
            <a:pPr marL="0" indent="0">
              <a:buNone/>
            </a:pPr>
            <a:r>
              <a:rPr lang="en-US" sz="2400" b="1" dirty="0"/>
              <a:t>The PPD-41 Annex states that the DoJ, acting through the FBI and the NCIJTF, is the lead agency for what type of cyber issue?</a:t>
            </a:r>
          </a:p>
          <a:p>
            <a:pPr marL="0" indent="0">
              <a:buNone/>
            </a:pPr>
            <a:r>
              <a:rPr lang="en-US" sz="2400" dirty="0"/>
              <a:t>	A) Intelligence Response</a:t>
            </a:r>
          </a:p>
          <a:p>
            <a:pPr marL="0" indent="0">
              <a:buNone/>
            </a:pPr>
            <a:r>
              <a:rPr lang="en-US" sz="2400" dirty="0"/>
              <a:t>	B) Asset Response</a:t>
            </a:r>
          </a:p>
          <a:p>
            <a:pPr marL="0" indent="0">
              <a:buNone/>
            </a:pPr>
            <a:r>
              <a:rPr lang="en-US" sz="2400" dirty="0"/>
              <a:t>	C) Threat Response</a:t>
            </a:r>
          </a:p>
          <a:p>
            <a:pPr marL="0" indent="0">
              <a:buNone/>
            </a:pPr>
            <a:r>
              <a:rPr lang="en-US" sz="2400" dirty="0"/>
              <a:t>	D) Global Response</a:t>
            </a:r>
          </a:p>
        </p:txBody>
      </p:sp>
    </p:spTree>
    <p:extLst>
      <p:ext uri="{BB962C8B-B14F-4D97-AF65-F5344CB8AC3E}">
        <p14:creationId xmlns:p14="http://schemas.microsoft.com/office/powerpoint/2010/main" val="15628990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4 Answered</a:t>
            </a:r>
          </a:p>
        </p:txBody>
      </p:sp>
      <p:sp>
        <p:nvSpPr>
          <p:cNvPr id="3" name="Content Placeholder 2"/>
          <p:cNvSpPr>
            <a:spLocks noGrp="1"/>
          </p:cNvSpPr>
          <p:nvPr>
            <p:ph idx="1"/>
          </p:nvPr>
        </p:nvSpPr>
        <p:spPr>
          <a:xfrm>
            <a:off x="605642" y="1828800"/>
            <a:ext cx="7849589" cy="4678878"/>
          </a:xfrm>
        </p:spPr>
        <p:txBody>
          <a:bodyPr/>
          <a:lstStyle/>
          <a:p>
            <a:pPr marL="0" indent="0">
              <a:buNone/>
            </a:pPr>
            <a:r>
              <a:rPr lang="en-US" sz="2400" dirty="0"/>
              <a:t>Correct Answer: C) Threat Response</a:t>
            </a:r>
          </a:p>
        </p:txBody>
      </p:sp>
    </p:spTree>
    <p:extLst>
      <p:ext uri="{BB962C8B-B14F-4D97-AF65-F5344CB8AC3E}">
        <p14:creationId xmlns:p14="http://schemas.microsoft.com/office/powerpoint/2010/main" val="433618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cs typeface="Times New Roman" panose="02020603050405020304" pitchFamily="18" charset="0"/>
              </a:rPr>
              <a:t>Learning Outcomes: PPD-41; Cyber Operations Policy; U.S. Cyber Operations Framework</a:t>
            </a:r>
          </a:p>
        </p:txBody>
      </p:sp>
      <p:sp>
        <p:nvSpPr>
          <p:cNvPr id="3" name="Content Placeholder 2"/>
          <p:cNvSpPr>
            <a:spLocks noGrp="1"/>
          </p:cNvSpPr>
          <p:nvPr>
            <p:ph idx="1"/>
          </p:nvPr>
        </p:nvSpPr>
        <p:spPr>
          <a:xfrm>
            <a:off x="299545" y="2301253"/>
            <a:ext cx="5566865" cy="3587943"/>
          </a:xfrm>
        </p:spPr>
        <p:txBody>
          <a:bodyPr/>
          <a:lstStyle/>
          <a:p>
            <a:pPr marL="0" indent="0" eaLnBrk="1" hangingPunct="1">
              <a:lnSpc>
                <a:spcPct val="100000"/>
              </a:lnSpc>
              <a:spcBef>
                <a:spcPts val="0"/>
              </a:spcBef>
              <a:buNone/>
            </a:pPr>
            <a:r>
              <a:rPr lang="en-US" sz="2400" dirty="0">
                <a:cs typeface="Times New Roman" panose="02020603050405020304" pitchFamily="18" charset="0"/>
              </a:rPr>
              <a:t>Upon completion of this lesson, you should be able to:</a:t>
            </a:r>
          </a:p>
          <a:p>
            <a:pPr eaLnBrk="1" hangingPunct="1">
              <a:lnSpc>
                <a:spcPct val="100000"/>
              </a:lnSpc>
              <a:spcBef>
                <a:spcPts val="0"/>
              </a:spcBef>
            </a:pPr>
            <a:endParaRPr lang="en-US" sz="2000" dirty="0">
              <a:cs typeface="Times New Roman" panose="02020603050405020304" pitchFamily="18" charset="0"/>
            </a:endParaRPr>
          </a:p>
          <a:p>
            <a:pPr marL="795338" indent="-344488" eaLnBrk="1" hangingPunct="1">
              <a:lnSpc>
                <a:spcPct val="100000"/>
              </a:lnSpc>
              <a:spcBef>
                <a:spcPts val="0"/>
              </a:spcBef>
            </a:pPr>
            <a:r>
              <a:rPr lang="en-US" dirty="0">
                <a:cs typeface="Times New Roman" panose="02020603050405020304" pitchFamily="18" charset="0"/>
              </a:rPr>
              <a:t>Identify, explain, and determine the central administrative and policy elements of cyber security.</a:t>
            </a:r>
          </a:p>
          <a:p>
            <a:pPr marL="795338" indent="-344488" eaLnBrk="1" hangingPunct="1">
              <a:lnSpc>
                <a:spcPct val="100000"/>
              </a:lnSpc>
              <a:spcBef>
                <a:spcPts val="0"/>
              </a:spcBef>
            </a:pPr>
            <a:endParaRPr lang="en-US" sz="1800" dirty="0">
              <a:cs typeface="Times New Roman" panose="02020603050405020304" pitchFamily="18" charset="0"/>
            </a:endParaRPr>
          </a:p>
          <a:p>
            <a:pPr marL="795338" indent="-344488" eaLnBrk="1" hangingPunct="1">
              <a:lnSpc>
                <a:spcPct val="100000"/>
              </a:lnSpc>
              <a:spcBef>
                <a:spcPts val="0"/>
              </a:spcBef>
            </a:pPr>
            <a:r>
              <a:rPr lang="en-US" dirty="0">
                <a:cs typeface="Times New Roman" panose="02020603050405020304" pitchFamily="18" charset="0"/>
              </a:rPr>
              <a:t>Recognize and understand the central elements of PPD-41 and its impact on U.S. cybersecurity policy.</a:t>
            </a:r>
            <a:endParaRPr lang="en-US" dirty="0"/>
          </a:p>
        </p:txBody>
      </p:sp>
      <p:pic>
        <p:nvPicPr>
          <p:cNvPr id="10242" name="Picture 2" descr="Shadow figures of people doing wo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2956" y="2743200"/>
            <a:ext cx="2704047" cy="27040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5127698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5 │ Multiple Choice</a:t>
            </a:r>
          </a:p>
        </p:txBody>
      </p:sp>
      <p:sp>
        <p:nvSpPr>
          <p:cNvPr id="3" name="Content Placeholder 2"/>
          <p:cNvSpPr>
            <a:spLocks noGrp="1"/>
          </p:cNvSpPr>
          <p:nvPr>
            <p:ph idx="1"/>
          </p:nvPr>
        </p:nvSpPr>
        <p:spPr>
          <a:xfrm>
            <a:off x="299546" y="1828800"/>
            <a:ext cx="8529144" cy="4678878"/>
          </a:xfrm>
        </p:spPr>
        <p:txBody>
          <a:bodyPr/>
          <a:lstStyle/>
          <a:p>
            <a:pPr marL="0" indent="0">
              <a:buNone/>
            </a:pPr>
            <a:r>
              <a:rPr lang="en-US" sz="2400" b="1" dirty="0"/>
              <a:t>The PPD-41 Annex states that DHS acting through the NCCIC is the lead agency for what type of cyber issue?</a:t>
            </a:r>
          </a:p>
          <a:p>
            <a:pPr marL="0" indent="0">
              <a:buNone/>
            </a:pPr>
            <a:r>
              <a:rPr lang="en-US" sz="2400" b="1" dirty="0"/>
              <a:t>	</a:t>
            </a:r>
            <a:r>
              <a:rPr lang="en-US" sz="2400" dirty="0"/>
              <a:t>A) Intelligence Response</a:t>
            </a:r>
          </a:p>
          <a:p>
            <a:pPr marL="0" indent="0">
              <a:buNone/>
            </a:pPr>
            <a:r>
              <a:rPr lang="en-US" sz="2400" dirty="0"/>
              <a:t>	B) Asset Response</a:t>
            </a:r>
          </a:p>
          <a:p>
            <a:pPr marL="0" indent="0">
              <a:buNone/>
            </a:pPr>
            <a:r>
              <a:rPr lang="en-US" sz="2400" dirty="0"/>
              <a:t>	C) Threat Response</a:t>
            </a:r>
          </a:p>
          <a:p>
            <a:pPr marL="0" indent="0">
              <a:buNone/>
            </a:pPr>
            <a:r>
              <a:rPr lang="en-US" sz="2400" dirty="0"/>
              <a:t>	D) Global Response</a:t>
            </a:r>
          </a:p>
        </p:txBody>
      </p:sp>
    </p:spTree>
    <p:extLst>
      <p:ext uri="{BB962C8B-B14F-4D97-AF65-F5344CB8AC3E}">
        <p14:creationId xmlns:p14="http://schemas.microsoft.com/office/powerpoint/2010/main" val="15372418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Assessment Question 5 Answered</a:t>
            </a:r>
          </a:p>
        </p:txBody>
      </p:sp>
      <p:sp>
        <p:nvSpPr>
          <p:cNvPr id="3" name="Content Placeholder 2"/>
          <p:cNvSpPr>
            <a:spLocks noGrp="1"/>
          </p:cNvSpPr>
          <p:nvPr>
            <p:ph idx="1"/>
          </p:nvPr>
        </p:nvSpPr>
        <p:spPr>
          <a:xfrm>
            <a:off x="605642" y="1828800"/>
            <a:ext cx="7849589" cy="4678878"/>
          </a:xfrm>
        </p:spPr>
        <p:txBody>
          <a:bodyPr/>
          <a:lstStyle/>
          <a:p>
            <a:pPr marL="0" indent="0">
              <a:buNone/>
            </a:pPr>
            <a:r>
              <a:rPr lang="en-US" sz="2400" dirty="0"/>
              <a:t>Correct Answer: B) Asset Response</a:t>
            </a:r>
          </a:p>
        </p:txBody>
      </p:sp>
    </p:spTree>
    <p:extLst>
      <p:ext uri="{BB962C8B-B14F-4D97-AF65-F5344CB8AC3E}">
        <p14:creationId xmlns:p14="http://schemas.microsoft.com/office/powerpoint/2010/main" val="30433543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2263" y="0"/>
            <a:ext cx="8302978" cy="1325563"/>
          </a:xfrm>
        </p:spPr>
        <p:txBody>
          <a:bodyPr/>
          <a:lstStyle/>
          <a:p>
            <a:r>
              <a:rPr lang="en-US" dirty="0">
                <a:cs typeface="Times New Roman" panose="02020603050405020304" pitchFamily="18" charset="0"/>
              </a:rPr>
              <a:t>Assessment Question │ Discussion 1</a:t>
            </a:r>
          </a:p>
        </p:txBody>
      </p:sp>
      <p:sp>
        <p:nvSpPr>
          <p:cNvPr id="3" name="Content Placeholder 2"/>
          <p:cNvSpPr>
            <a:spLocks noGrp="1"/>
          </p:cNvSpPr>
          <p:nvPr>
            <p:ph idx="1"/>
          </p:nvPr>
        </p:nvSpPr>
        <p:spPr>
          <a:xfrm>
            <a:off x="259307" y="1460311"/>
            <a:ext cx="8611738" cy="2375420"/>
          </a:xfrm>
        </p:spPr>
        <p:txBody>
          <a:bodyPr/>
          <a:lstStyle/>
          <a:p>
            <a:pPr marL="463550" indent="-463550">
              <a:buNone/>
            </a:pPr>
            <a:r>
              <a:rPr lang="en-US" sz="2400" b="1" dirty="0"/>
              <a:t> Question 1: Come up with a hypothetical example of a cyber security attack. What organization is likely to be lead in response? How does PPD-41 apply?</a:t>
            </a:r>
          </a:p>
          <a:p>
            <a:pPr marL="920750" lvl="1" indent="-457200">
              <a:buFont typeface="+mj-lt"/>
              <a:buAutoNum type="alphaLcParenR"/>
            </a:pPr>
            <a:endParaRPr lang="en-US" sz="2800" dirty="0"/>
          </a:p>
          <a:p>
            <a:pPr marL="463550" lvl="1" indent="0">
              <a:buNone/>
            </a:pPr>
            <a:endParaRPr lang="en-US" sz="2800" dirty="0"/>
          </a:p>
          <a:p>
            <a:pPr marL="463550" lvl="1" indent="-463550">
              <a:buNone/>
            </a:pPr>
            <a:endParaRPr lang="en-US" sz="2800" dirty="0"/>
          </a:p>
        </p:txBody>
      </p:sp>
      <p:pic>
        <p:nvPicPr>
          <p:cNvPr id="4" name="Picture 2" descr="C:\Users\Chloe\AppData\Local\Microsoft\Windows\Temporary Internet Files\Content.IE5\9TR7Y7HQ\digital-security-padlock-protection-binary-virus-hack-malwar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263" y="4180114"/>
            <a:ext cx="8241474" cy="2458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88325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128156"/>
          </a:xfrm>
        </p:spPr>
        <p:txBody>
          <a:bodyPr/>
          <a:lstStyle/>
          <a:p>
            <a:r>
              <a:rPr lang="en-US" dirty="0">
                <a:cs typeface="Times New Roman" panose="02020603050405020304" pitchFamily="18" charset="0"/>
              </a:rPr>
              <a:t>Discussion Question 1 Answered</a:t>
            </a:r>
          </a:p>
        </p:txBody>
      </p:sp>
      <p:sp>
        <p:nvSpPr>
          <p:cNvPr id="3" name="Content Placeholder 2"/>
          <p:cNvSpPr>
            <a:spLocks noGrp="1"/>
          </p:cNvSpPr>
          <p:nvPr>
            <p:ph idx="1"/>
          </p:nvPr>
        </p:nvSpPr>
        <p:spPr>
          <a:xfrm>
            <a:off x="237505" y="1103586"/>
            <a:ext cx="8621487" cy="5644055"/>
          </a:xfrm>
        </p:spPr>
        <p:txBody>
          <a:bodyPr/>
          <a:lstStyle/>
          <a:p>
            <a:pPr marL="0" indent="0">
              <a:lnSpc>
                <a:spcPct val="100000"/>
              </a:lnSpc>
              <a:spcBef>
                <a:spcPts val="0"/>
              </a:spcBef>
              <a:buNone/>
            </a:pPr>
            <a:r>
              <a:rPr lang="en-US" sz="2400" dirty="0"/>
              <a:t>The hypothetical should include:</a:t>
            </a:r>
          </a:p>
          <a:p>
            <a:pPr marL="754063" indent="-290513">
              <a:lnSpc>
                <a:spcPct val="100000"/>
              </a:lnSpc>
              <a:spcBef>
                <a:spcPts val="0"/>
              </a:spcBef>
              <a:buFont typeface="+mj-lt"/>
              <a:buAutoNum type="arabicPeriod"/>
            </a:pPr>
            <a:r>
              <a:rPr lang="en-US" sz="2000" dirty="0"/>
              <a:t>Threat level (remember anything greater than a 3 is significant)</a:t>
            </a:r>
          </a:p>
          <a:p>
            <a:pPr marL="754063" indent="-290513">
              <a:lnSpc>
                <a:spcPct val="100000"/>
              </a:lnSpc>
              <a:spcBef>
                <a:spcPts val="0"/>
              </a:spcBef>
              <a:buFont typeface="+mj-lt"/>
              <a:buAutoNum type="arabicPeriod"/>
            </a:pPr>
            <a:r>
              <a:rPr lang="en-US" sz="2000" dirty="0"/>
              <a:t>Location of the cyber threat</a:t>
            </a:r>
          </a:p>
          <a:p>
            <a:pPr marL="754063" indent="-290513">
              <a:lnSpc>
                <a:spcPct val="100000"/>
              </a:lnSpc>
              <a:spcBef>
                <a:spcPts val="0"/>
              </a:spcBef>
              <a:buFont typeface="+mj-lt"/>
              <a:buAutoNum type="arabicPeriod"/>
            </a:pPr>
            <a:r>
              <a:rPr lang="en-US" sz="2000" dirty="0"/>
              <a:t>Location of the group perpetrating the cyber threat</a:t>
            </a:r>
          </a:p>
          <a:p>
            <a:pPr marL="463550" indent="0">
              <a:lnSpc>
                <a:spcPct val="100000"/>
              </a:lnSpc>
              <a:spcBef>
                <a:spcPts val="0"/>
              </a:spcBef>
              <a:buNone/>
            </a:pPr>
            <a:endParaRPr lang="en-US" sz="1500" dirty="0"/>
          </a:p>
          <a:p>
            <a:pPr marL="0" indent="0">
              <a:lnSpc>
                <a:spcPct val="100000"/>
              </a:lnSpc>
              <a:spcBef>
                <a:spcPts val="0"/>
              </a:spcBef>
              <a:buNone/>
            </a:pPr>
            <a:r>
              <a:rPr lang="en-US" sz="2400" dirty="0"/>
              <a:t>If the threat is greater than a 3: </a:t>
            </a:r>
          </a:p>
          <a:p>
            <a:pPr marL="754063" indent="-290513">
              <a:lnSpc>
                <a:spcPct val="100000"/>
              </a:lnSpc>
              <a:spcBef>
                <a:spcPts val="0"/>
              </a:spcBef>
              <a:buFont typeface="+mj-lt"/>
              <a:buAutoNum type="arabicPeriod"/>
            </a:pPr>
            <a:r>
              <a:rPr lang="en-US" sz="2000" dirty="0"/>
              <a:t>The Cyber Response Group coordinates the national policy response.</a:t>
            </a:r>
          </a:p>
          <a:p>
            <a:pPr marL="754063" indent="-290513">
              <a:lnSpc>
                <a:spcPct val="100000"/>
              </a:lnSpc>
              <a:spcBef>
                <a:spcPts val="0"/>
              </a:spcBef>
              <a:buFont typeface="+mj-lt"/>
              <a:buAutoNum type="arabicPeriod"/>
            </a:pPr>
            <a:r>
              <a:rPr lang="en-US" sz="2000" dirty="0"/>
              <a:t>The national operational level will either follow enhanced internal procedures or the creation of a Unified Coordination Group</a:t>
            </a:r>
          </a:p>
          <a:p>
            <a:pPr marL="754063" indent="-290513">
              <a:lnSpc>
                <a:spcPct val="100000"/>
              </a:lnSpc>
              <a:spcBef>
                <a:spcPts val="0"/>
              </a:spcBef>
              <a:buFont typeface="+mj-lt"/>
              <a:buAutoNum type="arabicPeriod"/>
            </a:pPr>
            <a:r>
              <a:rPr lang="en-US" sz="2000" dirty="0"/>
              <a:t>Field operations is driven by lead agencies for each line of response</a:t>
            </a:r>
          </a:p>
          <a:p>
            <a:pPr marL="463550" indent="0">
              <a:lnSpc>
                <a:spcPct val="100000"/>
              </a:lnSpc>
              <a:spcBef>
                <a:spcPts val="0"/>
              </a:spcBef>
              <a:buNone/>
            </a:pPr>
            <a:endParaRPr lang="en-US" sz="1500" dirty="0"/>
          </a:p>
          <a:p>
            <a:pPr marL="0" indent="0">
              <a:lnSpc>
                <a:spcPct val="100000"/>
              </a:lnSpc>
              <a:spcBef>
                <a:spcPts val="0"/>
              </a:spcBef>
              <a:buNone/>
            </a:pPr>
            <a:r>
              <a:rPr lang="en-US" sz="2400" dirty="0"/>
              <a:t>The U.S. response will reflect:</a:t>
            </a:r>
          </a:p>
          <a:p>
            <a:pPr marL="754063" indent="-290513">
              <a:lnSpc>
                <a:spcPct val="100000"/>
              </a:lnSpc>
              <a:spcBef>
                <a:spcPts val="0"/>
              </a:spcBef>
              <a:buFont typeface="+mj-lt"/>
              <a:buAutoNum type="arabicPeriod"/>
            </a:pPr>
            <a:r>
              <a:rPr lang="en-US" sz="2000" dirty="0"/>
              <a:t>Shared responsibility among agencies</a:t>
            </a:r>
          </a:p>
          <a:p>
            <a:pPr marL="754063" indent="-290513">
              <a:lnSpc>
                <a:spcPct val="100000"/>
              </a:lnSpc>
              <a:spcBef>
                <a:spcPts val="0"/>
              </a:spcBef>
              <a:buFont typeface="+mj-lt"/>
              <a:buAutoNum type="arabicPeriod"/>
            </a:pPr>
            <a:r>
              <a:rPr lang="en-US" sz="2000" dirty="0"/>
              <a:t>An assessment of risk to the nation</a:t>
            </a:r>
          </a:p>
          <a:p>
            <a:pPr marL="754063" indent="-290513">
              <a:lnSpc>
                <a:spcPct val="100000"/>
              </a:lnSpc>
              <a:spcBef>
                <a:spcPts val="0"/>
              </a:spcBef>
              <a:buFont typeface="+mj-lt"/>
              <a:buAutoNum type="arabicPeriod"/>
            </a:pPr>
            <a:r>
              <a:rPr lang="en-US" sz="2000" dirty="0"/>
              <a:t>Respect for all affected stakeholders</a:t>
            </a:r>
          </a:p>
          <a:p>
            <a:pPr marL="754063" indent="-290513">
              <a:lnSpc>
                <a:spcPct val="100000"/>
              </a:lnSpc>
              <a:spcBef>
                <a:spcPts val="0"/>
              </a:spcBef>
              <a:buFont typeface="+mj-lt"/>
              <a:buAutoNum type="arabicPeriod"/>
            </a:pPr>
            <a:r>
              <a:rPr lang="en-US" sz="2000" dirty="0"/>
              <a:t>A unified federal effort</a:t>
            </a:r>
          </a:p>
          <a:p>
            <a:pPr marL="754063" indent="-290513">
              <a:lnSpc>
                <a:spcPct val="100000"/>
              </a:lnSpc>
              <a:spcBef>
                <a:spcPts val="0"/>
              </a:spcBef>
              <a:buFont typeface="+mj-lt"/>
              <a:buAutoNum type="arabicPeriod"/>
            </a:pPr>
            <a:r>
              <a:rPr lang="en-US" sz="2000" dirty="0"/>
              <a:t>An effort to minimize the time and effort required to return to normal operations.</a:t>
            </a:r>
          </a:p>
        </p:txBody>
      </p:sp>
    </p:spTree>
    <p:extLst>
      <p:ext uri="{BB962C8B-B14F-4D97-AF65-F5344CB8AC3E}">
        <p14:creationId xmlns:p14="http://schemas.microsoft.com/office/powerpoint/2010/main" val="42075506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91319" y="0"/>
            <a:ext cx="8012898" cy="1325563"/>
          </a:xfrm>
        </p:spPr>
        <p:txBody>
          <a:bodyPr/>
          <a:lstStyle/>
          <a:p>
            <a:r>
              <a:rPr lang="en-US" dirty="0">
                <a:cs typeface="Times New Roman" panose="02020603050405020304" pitchFamily="18" charset="0"/>
              </a:rPr>
              <a:t>Assessment Question │ Discussion 2</a:t>
            </a:r>
            <a:endParaRPr lang="en-US" dirty="0"/>
          </a:p>
        </p:txBody>
      </p:sp>
      <p:sp>
        <p:nvSpPr>
          <p:cNvPr id="3" name="Rectangle 2"/>
          <p:cNvSpPr/>
          <p:nvPr/>
        </p:nvSpPr>
        <p:spPr>
          <a:xfrm>
            <a:off x="368136" y="1578697"/>
            <a:ext cx="8205848" cy="1569660"/>
          </a:xfrm>
          <a:prstGeom prst="rect">
            <a:avLst/>
          </a:prstGeom>
        </p:spPr>
        <p:txBody>
          <a:bodyPr wrap="square">
            <a:spAutoFit/>
          </a:bodyPr>
          <a:lstStyle/>
          <a:p>
            <a:pPr marL="463550" lvl="1" indent="-463550">
              <a:buNone/>
            </a:pPr>
            <a:r>
              <a:rPr lang="en-US" sz="2400" b="1" dirty="0"/>
              <a:t>Question 2: Identify one way that each of the three points discussed in the Annex (Coordination Architecture, Federal Government Response, Implementation and Assessment) affect PPD-41.</a:t>
            </a:r>
          </a:p>
        </p:txBody>
      </p:sp>
      <p:pic>
        <p:nvPicPr>
          <p:cNvPr id="3077" name="Picture 5" descr="C:\Users\ssg13\AppData\Local\Microsoft\Windows\Temporary Internet Files\Content.IE5\GHCJT0FV\cyber_speed_by_cardz500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517" y="4180113"/>
            <a:ext cx="7956467" cy="194161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81493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128156"/>
          </a:xfrm>
        </p:spPr>
        <p:txBody>
          <a:bodyPr/>
          <a:lstStyle/>
          <a:p>
            <a:r>
              <a:rPr lang="en-US" dirty="0">
                <a:cs typeface="Times New Roman" panose="02020603050405020304" pitchFamily="18" charset="0"/>
              </a:rPr>
              <a:t>Discussion Question 2 Answered</a:t>
            </a:r>
          </a:p>
        </p:txBody>
      </p:sp>
      <p:sp>
        <p:nvSpPr>
          <p:cNvPr id="3" name="Content Placeholder 2"/>
          <p:cNvSpPr>
            <a:spLocks noGrp="1"/>
          </p:cNvSpPr>
          <p:nvPr>
            <p:ph idx="1"/>
          </p:nvPr>
        </p:nvSpPr>
        <p:spPr>
          <a:xfrm>
            <a:off x="237505" y="1223158"/>
            <a:ext cx="8621487" cy="5498276"/>
          </a:xfrm>
        </p:spPr>
        <p:txBody>
          <a:bodyPr/>
          <a:lstStyle/>
          <a:p>
            <a:pPr marL="0" marR="0" indent="0">
              <a:lnSpc>
                <a:spcPct val="100000"/>
              </a:lnSpc>
              <a:spcBef>
                <a:spcPts val="0"/>
              </a:spcBef>
              <a:spcAft>
                <a:spcPts val="0"/>
              </a:spcAft>
              <a:buNone/>
            </a:pPr>
            <a:r>
              <a:rPr lang="en-US" sz="2400" dirty="0">
                <a:ea typeface="Calibri"/>
                <a:cs typeface="Arial"/>
              </a:rPr>
              <a:t>Annex addresses:</a:t>
            </a:r>
          </a:p>
          <a:p>
            <a:pPr marL="0" marR="0" indent="0">
              <a:lnSpc>
                <a:spcPct val="100000"/>
              </a:lnSpc>
              <a:spcBef>
                <a:spcPts val="0"/>
              </a:spcBef>
              <a:spcAft>
                <a:spcPts val="0"/>
              </a:spcAft>
              <a:buNone/>
            </a:pPr>
            <a:endParaRPr lang="en-US" sz="1500" dirty="0">
              <a:ea typeface="Calibri"/>
              <a:cs typeface="Arial"/>
            </a:endParaRPr>
          </a:p>
          <a:p>
            <a:pPr marL="342900" marR="0" lvl="0" indent="-342900">
              <a:lnSpc>
                <a:spcPct val="100000"/>
              </a:lnSpc>
              <a:spcBef>
                <a:spcPts val="0"/>
              </a:spcBef>
              <a:spcAft>
                <a:spcPts val="0"/>
              </a:spcAft>
              <a:buFont typeface="+mj-lt"/>
              <a:buAutoNum type="arabicParenR"/>
            </a:pPr>
            <a:r>
              <a:rPr lang="en-US" dirty="0">
                <a:ea typeface="Calibri"/>
                <a:cs typeface="Times New Roman"/>
              </a:rPr>
              <a:t>Coordination Architecture</a:t>
            </a:r>
          </a:p>
          <a:p>
            <a:pPr marL="742950" marR="0" lvl="1" indent="-285750">
              <a:lnSpc>
                <a:spcPct val="100000"/>
              </a:lnSpc>
              <a:spcBef>
                <a:spcPts val="0"/>
              </a:spcBef>
              <a:spcAft>
                <a:spcPts val="0"/>
              </a:spcAft>
              <a:buFont typeface="+mj-lt"/>
              <a:buAutoNum type="alphaLcParenR"/>
            </a:pPr>
            <a:r>
              <a:rPr lang="en-US" sz="2000" dirty="0">
                <a:ea typeface="Calibri"/>
                <a:cs typeface="Times New Roman"/>
              </a:rPr>
              <a:t>Details responsibilities and authority of the Cyber Response Group created by PPD-41</a:t>
            </a:r>
          </a:p>
          <a:p>
            <a:pPr marL="742950" marR="0" lvl="1" indent="-285750">
              <a:lnSpc>
                <a:spcPct val="100000"/>
              </a:lnSpc>
              <a:spcBef>
                <a:spcPts val="0"/>
              </a:spcBef>
              <a:spcAft>
                <a:spcPts val="0"/>
              </a:spcAft>
              <a:buFont typeface="+mj-lt"/>
              <a:buAutoNum type="alphaLcParenR"/>
            </a:pPr>
            <a:r>
              <a:rPr lang="en-US" sz="2000" dirty="0">
                <a:ea typeface="Calibri"/>
                <a:cs typeface="Times New Roman"/>
              </a:rPr>
              <a:t>Details responsibilities and authority of the Unified Coordination Group (UCG) created by PPD-41 </a:t>
            </a:r>
          </a:p>
          <a:p>
            <a:pPr marL="1143000" marR="0" lvl="2" indent="-228600">
              <a:lnSpc>
                <a:spcPct val="100000"/>
              </a:lnSpc>
              <a:spcBef>
                <a:spcPts val="0"/>
              </a:spcBef>
              <a:spcAft>
                <a:spcPts val="0"/>
              </a:spcAft>
              <a:buFont typeface="+mj-lt"/>
              <a:buAutoNum type="romanLcParenR"/>
            </a:pPr>
            <a:r>
              <a:rPr lang="en-US" sz="1800" dirty="0">
                <a:ea typeface="Calibri"/>
                <a:cs typeface="Times New Roman"/>
              </a:rPr>
              <a:t>UCG subordinate to CRG</a:t>
            </a:r>
          </a:p>
          <a:p>
            <a:pPr marL="914400" marR="0" lvl="2" indent="0">
              <a:lnSpc>
                <a:spcPct val="100000"/>
              </a:lnSpc>
              <a:spcBef>
                <a:spcPts val="0"/>
              </a:spcBef>
              <a:spcAft>
                <a:spcPts val="0"/>
              </a:spcAft>
              <a:buNone/>
            </a:pPr>
            <a:endParaRPr lang="en-US" dirty="0">
              <a:ea typeface="Calibri"/>
              <a:cs typeface="Times New Roman"/>
            </a:endParaRPr>
          </a:p>
          <a:p>
            <a:pPr marL="342900" marR="0" lvl="0" indent="-342900">
              <a:lnSpc>
                <a:spcPct val="100000"/>
              </a:lnSpc>
              <a:spcBef>
                <a:spcPts val="0"/>
              </a:spcBef>
              <a:spcAft>
                <a:spcPts val="0"/>
              </a:spcAft>
              <a:buFont typeface="+mj-lt"/>
              <a:buAutoNum type="arabicParenR"/>
            </a:pPr>
            <a:r>
              <a:rPr lang="en-US" dirty="0">
                <a:ea typeface="Calibri"/>
                <a:cs typeface="Times New Roman"/>
              </a:rPr>
              <a:t>Federal Government Lead Response to Incidents Affecting Federal Networks</a:t>
            </a:r>
          </a:p>
          <a:p>
            <a:pPr marL="742950" marR="0" lvl="1" indent="-285750">
              <a:lnSpc>
                <a:spcPct val="100000"/>
              </a:lnSpc>
              <a:spcBef>
                <a:spcPts val="0"/>
              </a:spcBef>
              <a:spcAft>
                <a:spcPts val="0"/>
              </a:spcAft>
              <a:buFont typeface="+mj-lt"/>
              <a:buAutoNum type="alphaLcParenR"/>
            </a:pPr>
            <a:r>
              <a:rPr lang="en-US" sz="2000" dirty="0">
                <a:ea typeface="Calibri"/>
                <a:cs typeface="Times New Roman"/>
              </a:rPr>
              <a:t>Civilian networks: OMB and DHS </a:t>
            </a:r>
          </a:p>
          <a:p>
            <a:pPr marL="742950" marR="0" lvl="1" indent="-285750">
              <a:lnSpc>
                <a:spcPct val="100000"/>
              </a:lnSpc>
              <a:spcBef>
                <a:spcPts val="0"/>
              </a:spcBef>
              <a:spcAft>
                <a:spcPts val="0"/>
              </a:spcAft>
              <a:buFont typeface="+mj-lt"/>
              <a:buAutoNum type="alphaLcParenR"/>
            </a:pPr>
            <a:r>
              <a:rPr lang="en-US" sz="2000" dirty="0">
                <a:ea typeface="Calibri"/>
                <a:cs typeface="Times New Roman"/>
              </a:rPr>
              <a:t>Military networks: The Secretary of Defense </a:t>
            </a:r>
          </a:p>
          <a:p>
            <a:pPr marL="742950" marR="0" lvl="1" indent="-285750">
              <a:lnSpc>
                <a:spcPct val="100000"/>
              </a:lnSpc>
              <a:spcBef>
                <a:spcPts val="0"/>
              </a:spcBef>
              <a:spcAft>
                <a:spcPts val="0"/>
              </a:spcAft>
              <a:buFont typeface="+mj-lt"/>
              <a:buAutoNum type="alphaLcParenR"/>
            </a:pPr>
            <a:r>
              <a:rPr lang="en-US" sz="2000" dirty="0">
                <a:ea typeface="Calibri"/>
                <a:cs typeface="Times New Roman"/>
              </a:rPr>
              <a:t>Intelligence community networks: Director of National Intelligence</a:t>
            </a:r>
          </a:p>
          <a:p>
            <a:pPr marL="457200" marR="0" lvl="1" indent="0">
              <a:lnSpc>
                <a:spcPct val="100000"/>
              </a:lnSpc>
              <a:spcBef>
                <a:spcPts val="0"/>
              </a:spcBef>
              <a:spcAft>
                <a:spcPts val="0"/>
              </a:spcAft>
              <a:buNone/>
            </a:pPr>
            <a:endParaRPr lang="en-US" sz="1500" dirty="0">
              <a:ea typeface="Calibri"/>
              <a:cs typeface="Times New Roman"/>
            </a:endParaRPr>
          </a:p>
          <a:p>
            <a:pPr marL="342900" marR="0" lvl="0" indent="-342900">
              <a:lnSpc>
                <a:spcPct val="100000"/>
              </a:lnSpc>
              <a:spcBef>
                <a:spcPts val="0"/>
              </a:spcBef>
              <a:spcAft>
                <a:spcPts val="0"/>
              </a:spcAft>
              <a:buFont typeface="+mj-lt"/>
              <a:buAutoNum type="arabicParenR"/>
            </a:pPr>
            <a:r>
              <a:rPr lang="en-US" dirty="0">
                <a:ea typeface="Calibri"/>
                <a:cs typeface="Times New Roman"/>
              </a:rPr>
              <a:t>Implementation and Assessment</a:t>
            </a:r>
          </a:p>
          <a:p>
            <a:pPr marL="742950" marR="0" lvl="1" indent="-285750">
              <a:lnSpc>
                <a:spcPct val="100000"/>
              </a:lnSpc>
              <a:spcBef>
                <a:spcPts val="0"/>
              </a:spcBef>
              <a:spcAft>
                <a:spcPts val="0"/>
              </a:spcAft>
              <a:buFont typeface="+mj-lt"/>
              <a:buAutoNum type="alphaLcParenR"/>
            </a:pPr>
            <a:r>
              <a:rPr lang="en-US" sz="2000" dirty="0">
                <a:ea typeface="Calibri"/>
                <a:cs typeface="Times New Roman"/>
              </a:rPr>
              <a:t>Incorporate PPD-41 into all aspects of each institution</a:t>
            </a:r>
          </a:p>
          <a:p>
            <a:pPr marL="742950" marR="0" lvl="1" indent="-285750">
              <a:lnSpc>
                <a:spcPct val="100000"/>
              </a:lnSpc>
              <a:spcBef>
                <a:spcPts val="0"/>
              </a:spcBef>
              <a:spcAft>
                <a:spcPts val="0"/>
              </a:spcAft>
              <a:buFont typeface="+mj-lt"/>
              <a:buAutoNum type="alphaLcParenR"/>
            </a:pPr>
            <a:r>
              <a:rPr lang="en-US" sz="2000" dirty="0">
                <a:ea typeface="Calibri"/>
                <a:cs typeface="Times New Roman"/>
              </a:rPr>
              <a:t>Each UCG requires a concept of operations at start and review at end</a:t>
            </a:r>
          </a:p>
          <a:p>
            <a:pPr marL="0" marR="0" indent="0">
              <a:spcBef>
                <a:spcPts val="0"/>
              </a:spcBef>
              <a:spcAft>
                <a:spcPts val="0"/>
              </a:spcAft>
              <a:buNone/>
            </a:pPr>
            <a:endParaRPr lang="en-US" sz="2400" dirty="0">
              <a:ea typeface="Calibri"/>
              <a:cs typeface="Times New Roman"/>
            </a:endParaRPr>
          </a:p>
        </p:txBody>
      </p:sp>
    </p:spTree>
    <p:extLst>
      <p:ext uri="{BB962C8B-B14F-4D97-AF65-F5344CB8AC3E}">
        <p14:creationId xmlns:p14="http://schemas.microsoft.com/office/powerpoint/2010/main" val="19346744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9392" y="0"/>
            <a:ext cx="7885958" cy="1325563"/>
          </a:xfrm>
        </p:spPr>
        <p:txBody>
          <a:bodyPr/>
          <a:lstStyle/>
          <a:p>
            <a:r>
              <a:rPr lang="en-US" dirty="0">
                <a:cs typeface="Times New Roman" panose="02020603050405020304" pitchFamily="18" charset="0"/>
              </a:rPr>
              <a:t>Acronyms</a:t>
            </a:r>
          </a:p>
        </p:txBody>
      </p:sp>
      <p:sp>
        <p:nvSpPr>
          <p:cNvPr id="3" name="Content Placeholder 2"/>
          <p:cNvSpPr>
            <a:spLocks noGrp="1"/>
          </p:cNvSpPr>
          <p:nvPr>
            <p:ph idx="1"/>
          </p:nvPr>
        </p:nvSpPr>
        <p:spPr>
          <a:xfrm>
            <a:off x="201881" y="1187532"/>
            <a:ext cx="8740238" cy="5557652"/>
          </a:xfrm>
        </p:spPr>
        <p:txBody>
          <a:bodyPr numCol="2"/>
          <a:lstStyle/>
          <a:p>
            <a:pPr>
              <a:lnSpc>
                <a:spcPct val="130000"/>
              </a:lnSpc>
              <a:spcBef>
                <a:spcPts val="0"/>
              </a:spcBef>
              <a:tabLst>
                <a:tab pos="344488" algn="l"/>
              </a:tabLst>
            </a:pPr>
            <a:r>
              <a:rPr lang="en-US" sz="1600" dirty="0"/>
              <a:t>Central Intelligence Agency (CIA)</a:t>
            </a:r>
          </a:p>
          <a:p>
            <a:pPr>
              <a:lnSpc>
                <a:spcPct val="130000"/>
              </a:lnSpc>
              <a:spcBef>
                <a:spcPts val="0"/>
              </a:spcBef>
              <a:tabLst>
                <a:tab pos="344488" algn="l"/>
              </a:tabLst>
            </a:pPr>
            <a:r>
              <a:rPr lang="en-US" sz="1600" dirty="0"/>
              <a:t>Central Security Service (CSS)</a:t>
            </a:r>
          </a:p>
          <a:p>
            <a:pPr>
              <a:lnSpc>
                <a:spcPct val="130000"/>
              </a:lnSpc>
              <a:spcBef>
                <a:spcPts val="0"/>
              </a:spcBef>
              <a:tabLst>
                <a:tab pos="344488" algn="l"/>
              </a:tabLst>
            </a:pPr>
            <a:r>
              <a:rPr lang="en-US" sz="1600" dirty="0"/>
              <a:t>Cyber Action Team (CAT)</a:t>
            </a:r>
          </a:p>
          <a:p>
            <a:pPr>
              <a:lnSpc>
                <a:spcPct val="130000"/>
              </a:lnSpc>
              <a:spcBef>
                <a:spcPts val="0"/>
              </a:spcBef>
              <a:tabLst>
                <a:tab pos="344488" algn="l"/>
              </a:tabLst>
            </a:pPr>
            <a:r>
              <a:rPr lang="en-US" sz="1600" dirty="0"/>
              <a:t>Cyber Response Group (CRG)</a:t>
            </a:r>
          </a:p>
          <a:p>
            <a:pPr>
              <a:lnSpc>
                <a:spcPct val="130000"/>
              </a:lnSpc>
              <a:spcBef>
                <a:spcPts val="0"/>
              </a:spcBef>
              <a:tabLst>
                <a:tab pos="344488" algn="l"/>
              </a:tabLst>
            </a:pPr>
            <a:r>
              <a:rPr lang="en-US" sz="1600" dirty="0"/>
              <a:t>Cyber Threat Intelligence Integration Center (CTIIC)</a:t>
            </a:r>
          </a:p>
          <a:p>
            <a:pPr>
              <a:lnSpc>
                <a:spcPct val="130000"/>
              </a:lnSpc>
              <a:spcBef>
                <a:spcPts val="0"/>
              </a:spcBef>
              <a:tabLst>
                <a:tab pos="344488" algn="l"/>
              </a:tabLst>
            </a:pPr>
            <a:r>
              <a:rPr lang="en-US" sz="1600" dirty="0"/>
              <a:t>Defense Intelligence Agency (DIA)</a:t>
            </a:r>
          </a:p>
          <a:p>
            <a:pPr>
              <a:lnSpc>
                <a:spcPct val="130000"/>
              </a:lnSpc>
              <a:spcBef>
                <a:spcPts val="0"/>
              </a:spcBef>
              <a:tabLst>
                <a:tab pos="344488" algn="l"/>
              </a:tabLst>
            </a:pPr>
            <a:r>
              <a:rPr lang="en-US" sz="1600" dirty="0"/>
              <a:t>Department of Defense (DoD)</a:t>
            </a:r>
          </a:p>
          <a:p>
            <a:pPr>
              <a:lnSpc>
                <a:spcPct val="130000"/>
              </a:lnSpc>
              <a:spcBef>
                <a:spcPts val="0"/>
              </a:spcBef>
              <a:tabLst>
                <a:tab pos="344488" algn="l"/>
              </a:tabLst>
            </a:pPr>
            <a:r>
              <a:rPr lang="en-US" sz="1600" dirty="0"/>
              <a:t>Department of Homeland Security (DHS)</a:t>
            </a:r>
          </a:p>
          <a:p>
            <a:pPr>
              <a:lnSpc>
                <a:spcPct val="130000"/>
              </a:lnSpc>
              <a:spcBef>
                <a:spcPts val="0"/>
              </a:spcBef>
              <a:tabLst>
                <a:tab pos="344488" algn="l"/>
              </a:tabLst>
            </a:pPr>
            <a:r>
              <a:rPr lang="en-US" sz="1600" dirty="0"/>
              <a:t>Department of Justice (DoJ)</a:t>
            </a:r>
          </a:p>
          <a:p>
            <a:pPr>
              <a:lnSpc>
                <a:spcPct val="130000"/>
              </a:lnSpc>
              <a:spcBef>
                <a:spcPts val="0"/>
              </a:spcBef>
              <a:tabLst>
                <a:tab pos="344488" algn="l"/>
              </a:tabLst>
            </a:pPr>
            <a:r>
              <a:rPr lang="en-US" sz="1600" dirty="0"/>
              <a:t>DHS’s Science and Technology Directorate (S&amp;T)</a:t>
            </a:r>
          </a:p>
          <a:p>
            <a:pPr>
              <a:lnSpc>
                <a:spcPct val="130000"/>
              </a:lnSpc>
              <a:spcBef>
                <a:spcPts val="0"/>
              </a:spcBef>
              <a:tabLst>
                <a:tab pos="344488" algn="l"/>
              </a:tabLst>
            </a:pPr>
            <a:r>
              <a:rPr lang="en-US" sz="1600" dirty="0"/>
              <a:t>Director of National Intelligence (DNI)</a:t>
            </a:r>
          </a:p>
          <a:p>
            <a:pPr>
              <a:lnSpc>
                <a:spcPct val="130000"/>
              </a:lnSpc>
              <a:spcBef>
                <a:spcPts val="0"/>
              </a:spcBef>
              <a:tabLst>
                <a:tab pos="344488" algn="l"/>
              </a:tabLst>
            </a:pPr>
            <a:r>
              <a:rPr lang="en-US" sz="1600" dirty="0"/>
              <a:t>DoD Information Network (DoDIN)</a:t>
            </a:r>
          </a:p>
          <a:p>
            <a:pPr>
              <a:lnSpc>
                <a:spcPct val="130000"/>
              </a:lnSpc>
              <a:spcBef>
                <a:spcPts val="0"/>
              </a:spcBef>
              <a:tabLst>
                <a:tab pos="344488" algn="l"/>
              </a:tabLst>
            </a:pPr>
            <a:r>
              <a:rPr lang="en-US" sz="1600" dirty="0"/>
              <a:t>Federal Bureau of Investigation (FBI)</a:t>
            </a:r>
          </a:p>
          <a:p>
            <a:pPr>
              <a:lnSpc>
                <a:spcPct val="130000"/>
              </a:lnSpc>
              <a:spcBef>
                <a:spcPts val="0"/>
              </a:spcBef>
              <a:tabLst>
                <a:tab pos="344488" algn="l"/>
              </a:tabLst>
            </a:pPr>
            <a:r>
              <a:rPr lang="en-US" sz="1600" dirty="0"/>
              <a:t>Homeland Security Advanced Research Projects Agency (HSARPA)</a:t>
            </a:r>
          </a:p>
          <a:p>
            <a:pPr>
              <a:lnSpc>
                <a:spcPct val="130000"/>
              </a:lnSpc>
              <a:spcBef>
                <a:spcPts val="0"/>
              </a:spcBef>
              <a:tabLst>
                <a:tab pos="344488" algn="l"/>
              </a:tabLst>
            </a:pPr>
            <a:r>
              <a:rPr lang="en-US" sz="1600" dirty="0"/>
              <a:t>Information Assurance (IA)</a:t>
            </a:r>
          </a:p>
          <a:p>
            <a:pPr>
              <a:lnSpc>
                <a:spcPct val="130000"/>
              </a:lnSpc>
              <a:spcBef>
                <a:spcPts val="0"/>
              </a:spcBef>
              <a:tabLst>
                <a:tab pos="344488" algn="l"/>
              </a:tabLst>
            </a:pPr>
            <a:r>
              <a:rPr lang="en-US" sz="1600" dirty="0"/>
              <a:t>Intelligence Community (IC)</a:t>
            </a:r>
          </a:p>
          <a:p>
            <a:pPr>
              <a:lnSpc>
                <a:spcPct val="130000"/>
              </a:lnSpc>
              <a:spcBef>
                <a:spcPts val="0"/>
              </a:spcBef>
              <a:tabLst>
                <a:tab pos="344488" algn="l"/>
              </a:tabLst>
            </a:pPr>
            <a:r>
              <a:rPr lang="en-US" sz="1600" dirty="0"/>
              <a:t>Joint Task Force-Ares (JFT-Ares)</a:t>
            </a:r>
          </a:p>
          <a:p>
            <a:pPr>
              <a:lnSpc>
                <a:spcPct val="130000"/>
              </a:lnSpc>
              <a:spcBef>
                <a:spcPts val="0"/>
              </a:spcBef>
              <a:tabLst>
                <a:tab pos="344488" algn="l"/>
              </a:tabLst>
            </a:pPr>
            <a:r>
              <a:rPr lang="en-US" sz="1600" dirty="0"/>
              <a:t>National Cyber Investigative Joint Task Force (NCIJTF)</a:t>
            </a:r>
          </a:p>
          <a:p>
            <a:pPr>
              <a:lnSpc>
                <a:spcPct val="130000"/>
              </a:lnSpc>
              <a:spcBef>
                <a:spcPts val="0"/>
              </a:spcBef>
              <a:tabLst>
                <a:tab pos="344488" algn="l"/>
              </a:tabLst>
            </a:pPr>
            <a:r>
              <a:rPr lang="en-US" sz="1600" dirty="0"/>
              <a:t>National Cybersecurity and Communications Integration Center (NCCIC)</a:t>
            </a:r>
          </a:p>
          <a:p>
            <a:pPr>
              <a:lnSpc>
                <a:spcPct val="130000"/>
              </a:lnSpc>
              <a:spcBef>
                <a:spcPts val="0"/>
              </a:spcBef>
              <a:tabLst>
                <a:tab pos="344488" algn="l"/>
              </a:tabLst>
            </a:pPr>
            <a:r>
              <a:rPr lang="en-US" sz="1600" dirty="0"/>
              <a:t>National Security Administration (NSA)</a:t>
            </a:r>
          </a:p>
          <a:p>
            <a:pPr>
              <a:lnSpc>
                <a:spcPct val="130000"/>
              </a:lnSpc>
              <a:spcBef>
                <a:spcPts val="0"/>
              </a:spcBef>
              <a:tabLst>
                <a:tab pos="344488" algn="l"/>
              </a:tabLst>
            </a:pPr>
            <a:r>
              <a:rPr lang="en-US" sz="1600" dirty="0"/>
              <a:t>National Security Council (NSC)</a:t>
            </a:r>
          </a:p>
          <a:p>
            <a:pPr>
              <a:lnSpc>
                <a:spcPct val="130000"/>
              </a:lnSpc>
              <a:spcBef>
                <a:spcPts val="0"/>
              </a:spcBef>
              <a:tabLst>
                <a:tab pos="344488" algn="l"/>
              </a:tabLst>
            </a:pPr>
            <a:r>
              <a:rPr lang="en-US" sz="1600" dirty="0"/>
              <a:t>Naval Criminal Investigative Service (NCIS)</a:t>
            </a:r>
          </a:p>
          <a:p>
            <a:pPr>
              <a:lnSpc>
                <a:spcPct val="130000"/>
              </a:lnSpc>
              <a:spcBef>
                <a:spcPts val="0"/>
              </a:spcBef>
              <a:tabLst>
                <a:tab pos="344488" algn="l"/>
              </a:tabLst>
            </a:pPr>
            <a:r>
              <a:rPr lang="en-US" sz="1600" dirty="0"/>
              <a:t>Office of Management and Budget (OMB)</a:t>
            </a:r>
          </a:p>
          <a:p>
            <a:pPr>
              <a:lnSpc>
                <a:spcPct val="130000"/>
              </a:lnSpc>
              <a:spcBef>
                <a:spcPts val="0"/>
              </a:spcBef>
              <a:tabLst>
                <a:tab pos="344488" algn="l"/>
              </a:tabLst>
            </a:pPr>
            <a:r>
              <a:rPr lang="en-US" sz="1600" dirty="0"/>
              <a:t>Office of the Director of National Intelligence (ODNI)</a:t>
            </a:r>
          </a:p>
          <a:p>
            <a:pPr>
              <a:lnSpc>
                <a:spcPct val="130000"/>
              </a:lnSpc>
              <a:spcBef>
                <a:spcPts val="0"/>
              </a:spcBef>
              <a:tabLst>
                <a:tab pos="344488" algn="l"/>
              </a:tabLst>
            </a:pPr>
            <a:r>
              <a:rPr lang="en-US" sz="1600" dirty="0"/>
              <a:t>Presidential Policy Directive (PPD)</a:t>
            </a:r>
          </a:p>
          <a:p>
            <a:pPr>
              <a:lnSpc>
                <a:spcPct val="130000"/>
              </a:lnSpc>
              <a:spcBef>
                <a:spcPts val="0"/>
              </a:spcBef>
              <a:tabLst>
                <a:tab pos="344488" algn="l"/>
              </a:tabLst>
            </a:pPr>
            <a:r>
              <a:rPr lang="en-US" sz="1600" dirty="0"/>
              <a:t>Signals Intelligence (SIGINT)</a:t>
            </a:r>
          </a:p>
          <a:p>
            <a:pPr>
              <a:lnSpc>
                <a:spcPct val="130000"/>
              </a:lnSpc>
              <a:spcBef>
                <a:spcPts val="0"/>
              </a:spcBef>
              <a:tabLst>
                <a:tab pos="344488" algn="l"/>
              </a:tabLst>
            </a:pPr>
            <a:r>
              <a:rPr lang="en-US" sz="1600" dirty="0"/>
              <a:t>Unified Coordination Group (UCG)</a:t>
            </a:r>
          </a:p>
          <a:p>
            <a:pPr>
              <a:lnSpc>
                <a:spcPct val="130000"/>
              </a:lnSpc>
              <a:spcBef>
                <a:spcPts val="0"/>
              </a:spcBef>
              <a:tabLst>
                <a:tab pos="344488" algn="l"/>
              </a:tabLst>
            </a:pPr>
            <a:r>
              <a:rPr lang="en-US" sz="1600" dirty="0"/>
              <a:t>United States Cyber Command (USCYBERCOM or CYBERCOM)</a:t>
            </a:r>
          </a:p>
        </p:txBody>
      </p:sp>
    </p:spTree>
    <p:extLst>
      <p:ext uri="{BB962C8B-B14F-4D97-AF65-F5344CB8AC3E}">
        <p14:creationId xmlns:p14="http://schemas.microsoft.com/office/powerpoint/2010/main" val="737327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2263" y="365126"/>
            <a:ext cx="8338782" cy="1325563"/>
          </a:xfrm>
        </p:spPr>
        <p:txBody>
          <a:bodyPr/>
          <a:lstStyle/>
          <a:p>
            <a:pPr>
              <a:lnSpc>
                <a:spcPct val="100000"/>
              </a:lnSpc>
            </a:pPr>
            <a:r>
              <a:rPr lang="en-US" dirty="0">
                <a:cs typeface="Times New Roman" panose="02020603050405020304" pitchFamily="18" charset="0"/>
              </a:rPr>
              <a:t>Section 1:</a:t>
            </a:r>
            <a:br>
              <a:rPr lang="en-US" dirty="0">
                <a:cs typeface="Times New Roman" panose="02020603050405020304" pitchFamily="18" charset="0"/>
              </a:rPr>
            </a:br>
            <a:r>
              <a:rPr lang="en-US" dirty="0">
                <a:cs typeface="Times New Roman" panose="02020603050405020304" pitchFamily="18" charset="0"/>
              </a:rPr>
              <a:t>Introduction to Presidential Policy Directive - 41</a:t>
            </a:r>
          </a:p>
        </p:txBody>
      </p:sp>
      <p:sp>
        <p:nvSpPr>
          <p:cNvPr id="3" name="Content Placeholder 2"/>
          <p:cNvSpPr>
            <a:spLocks noGrp="1"/>
          </p:cNvSpPr>
          <p:nvPr>
            <p:ph idx="1"/>
          </p:nvPr>
        </p:nvSpPr>
        <p:spPr>
          <a:xfrm>
            <a:off x="628650" y="2149433"/>
            <a:ext cx="7886700" cy="2460667"/>
          </a:xfrm>
        </p:spPr>
        <p:txBody>
          <a:bodyPr/>
          <a:lstStyle/>
          <a:p>
            <a:pPr marL="0" indent="0" algn="r">
              <a:lnSpc>
                <a:spcPct val="100000"/>
              </a:lnSpc>
              <a:spcBef>
                <a:spcPts val="0"/>
              </a:spcBef>
              <a:buNone/>
            </a:pPr>
            <a:r>
              <a:rPr lang="en-US" sz="2400" i="1" dirty="0"/>
              <a:t>“America’s response to the challenges and opportunities</a:t>
            </a:r>
          </a:p>
          <a:p>
            <a:pPr marL="0" indent="0" algn="r">
              <a:lnSpc>
                <a:spcPct val="100000"/>
              </a:lnSpc>
              <a:spcBef>
                <a:spcPts val="0"/>
              </a:spcBef>
              <a:buNone/>
            </a:pPr>
            <a:r>
              <a:rPr lang="en-US" sz="2400" i="1" dirty="0"/>
              <a:t> of the cyber era will determine </a:t>
            </a:r>
          </a:p>
          <a:p>
            <a:pPr marL="0" indent="0" algn="r">
              <a:lnSpc>
                <a:spcPct val="100000"/>
              </a:lnSpc>
              <a:spcBef>
                <a:spcPts val="0"/>
              </a:spcBef>
              <a:buNone/>
            </a:pPr>
            <a:r>
              <a:rPr lang="en-US" sz="2400" i="1" dirty="0"/>
              <a:t>our future prosperity and security.”</a:t>
            </a:r>
          </a:p>
          <a:p>
            <a:pPr marL="0" indent="0" algn="r">
              <a:lnSpc>
                <a:spcPct val="100000"/>
              </a:lnSpc>
              <a:buNone/>
            </a:pPr>
            <a:endParaRPr lang="en-US" sz="1800" dirty="0"/>
          </a:p>
          <a:p>
            <a:pPr marL="0" indent="0" algn="r">
              <a:lnSpc>
                <a:spcPct val="100000"/>
              </a:lnSpc>
              <a:buNone/>
            </a:pPr>
            <a:r>
              <a:rPr lang="en-US" sz="1800" dirty="0"/>
              <a:t>United States National Defense Strategy 2018 </a:t>
            </a:r>
            <a:r>
              <a:rPr lang="en-US" sz="1800" baseline="30000" dirty="0"/>
              <a:t>30</a:t>
            </a:r>
          </a:p>
          <a:p>
            <a:endParaRPr lang="fr-FR" dirty="0"/>
          </a:p>
          <a:p>
            <a:pPr marL="0" indent="0">
              <a:buNone/>
            </a:pPr>
            <a:endParaRPr lang="en-US" dirty="0"/>
          </a:p>
        </p:txBody>
      </p:sp>
      <p:pic>
        <p:nvPicPr>
          <p:cNvPr id="2052" name="Picture 4" descr="C:\Users\Chloe\AppData\Local\Microsoft\Windows\Temporary Internet Files\Content.IE5\ITH4IIBS\cyber-attack-hackers-socialmarketingfella[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64441"/>
            <a:ext cx="9144000" cy="22479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55944" y="6612341"/>
            <a:ext cx="7874758" cy="246221"/>
          </a:xfrm>
          <a:prstGeom prst="rect">
            <a:avLst/>
          </a:prstGeom>
          <a:noFill/>
        </p:spPr>
        <p:txBody>
          <a:bodyPr wrap="square" rtlCol="0">
            <a:spAutoFit/>
          </a:bodyPr>
          <a:lstStyle/>
          <a:p>
            <a:r>
              <a:rPr lang="en-US" sz="1000" dirty="0">
                <a:cs typeface="Arial" panose="020B0604020202020204" pitchFamily="34" charset="0"/>
              </a:rPr>
              <a:t>30. National Security Strategy of the United States December 2017. Donald J. Trump, page 12.</a:t>
            </a:r>
          </a:p>
        </p:txBody>
      </p:sp>
    </p:spTree>
    <p:extLst>
      <p:ext uri="{BB962C8B-B14F-4D97-AF65-F5344CB8AC3E}">
        <p14:creationId xmlns:p14="http://schemas.microsoft.com/office/powerpoint/2010/main" val="3040340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41268" y="151372"/>
            <a:ext cx="7885958" cy="1186110"/>
          </a:xfrm>
        </p:spPr>
        <p:txBody>
          <a:bodyPr/>
          <a:lstStyle/>
          <a:p>
            <a:r>
              <a:rPr lang="en-US" dirty="0">
                <a:cs typeface="Times New Roman" panose="02020603050405020304" pitchFamily="18" charset="0"/>
              </a:rPr>
              <a:t>Presidential Policy Directive – 41 (PPD-41) </a:t>
            </a:r>
          </a:p>
        </p:txBody>
      </p:sp>
      <p:sp>
        <p:nvSpPr>
          <p:cNvPr id="3" name="Content Placeholder 2"/>
          <p:cNvSpPr>
            <a:spLocks noGrp="1"/>
          </p:cNvSpPr>
          <p:nvPr>
            <p:ph idx="1"/>
          </p:nvPr>
        </p:nvSpPr>
        <p:spPr>
          <a:xfrm>
            <a:off x="341194" y="1308269"/>
            <a:ext cx="8447964" cy="3454800"/>
          </a:xfrm>
        </p:spPr>
        <p:txBody>
          <a:bodyPr/>
          <a:lstStyle/>
          <a:p>
            <a:pPr marL="0" indent="0">
              <a:buNone/>
            </a:pPr>
            <a:r>
              <a:rPr lang="en-US" sz="2400" dirty="0"/>
              <a:t>The full name of PPD-41 is </a:t>
            </a:r>
            <a:r>
              <a:rPr lang="en-US" sz="2400" i="1" dirty="0"/>
              <a:t>Presidential Policy Directive on United States Cyber Incident Coordination</a:t>
            </a:r>
          </a:p>
          <a:p>
            <a:pPr lvl="1"/>
            <a:r>
              <a:rPr lang="en-US" sz="2100" dirty="0"/>
              <a:t>It was approved by President Obama on July 26, 2016.</a:t>
            </a:r>
          </a:p>
          <a:p>
            <a:pPr lvl="1"/>
            <a:r>
              <a:rPr lang="en-US" sz="2100" dirty="0"/>
              <a:t>Since 2016, PPD-41 has been the main policy directive guiding U.S. cyber security response.</a:t>
            </a:r>
          </a:p>
          <a:p>
            <a:pPr marL="342900" lvl="1" indent="0">
              <a:buNone/>
            </a:pPr>
            <a:endParaRPr lang="en-US" sz="1500" dirty="0"/>
          </a:p>
          <a:p>
            <a:pPr marL="0" indent="0">
              <a:buNone/>
            </a:pPr>
            <a:r>
              <a:rPr lang="en-US" sz="2400" dirty="0"/>
              <a:t>PPD-41 is buttressed by </a:t>
            </a:r>
            <a:r>
              <a:rPr lang="en-US" sz="2400" i="1" dirty="0"/>
              <a:t>Presidential Executive Order on Strengthening the Cybersecurity of Federal Networks and Critical Infrastructure</a:t>
            </a:r>
          </a:p>
          <a:p>
            <a:pPr lvl="1"/>
            <a:r>
              <a:rPr lang="en-US" sz="2100" dirty="0"/>
              <a:t>This executive order was issued by President Trump on May 11, 2017.</a:t>
            </a:r>
            <a:endParaRPr lang="fr-FR" sz="2100" dirty="0"/>
          </a:p>
          <a:p>
            <a:pPr marL="0" indent="0">
              <a:buNone/>
            </a:pPr>
            <a:endParaRPr lang="en-US" dirty="0"/>
          </a:p>
        </p:txBody>
      </p:sp>
      <p:pic>
        <p:nvPicPr>
          <p:cNvPr id="3076" name="Picture 4" descr="https://barackobama.com/img/president-portrai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58626"/>
            <a:ext cx="1765754" cy="199937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www.whitehouse.gov/wp-content/uploads/2017/11/President-Trump-Official-Portrait-200x2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6452" y="4953000"/>
            <a:ext cx="1757548" cy="1905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Padlock shadow on a microchi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7384" y="4914223"/>
            <a:ext cx="1888177" cy="188817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5012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46762"/>
            <a:ext cx="7885958" cy="1325563"/>
          </a:xfrm>
        </p:spPr>
        <p:txBody>
          <a:bodyPr/>
          <a:lstStyle/>
          <a:p>
            <a:r>
              <a:rPr lang="en-US" dirty="0">
                <a:cs typeface="Times New Roman" panose="02020603050405020304" pitchFamily="18" charset="0"/>
              </a:rPr>
              <a:t>Five Guiding Principles of PPD-41</a:t>
            </a:r>
          </a:p>
        </p:txBody>
      </p:sp>
      <p:sp>
        <p:nvSpPr>
          <p:cNvPr id="3" name="Content Placeholder 2"/>
          <p:cNvSpPr>
            <a:spLocks noGrp="1"/>
          </p:cNvSpPr>
          <p:nvPr>
            <p:ph idx="1"/>
          </p:nvPr>
        </p:nvSpPr>
        <p:spPr>
          <a:xfrm>
            <a:off x="510640" y="1509823"/>
            <a:ext cx="8087096" cy="3159132"/>
          </a:xfrm>
        </p:spPr>
        <p:txBody>
          <a:bodyPr/>
          <a:lstStyle/>
          <a:p>
            <a:pPr marL="457200" indent="-457200">
              <a:buNone/>
            </a:pPr>
            <a:r>
              <a:rPr lang="en-US" b="1" dirty="0"/>
              <a:t>1. Shared Responsibility</a:t>
            </a:r>
            <a:r>
              <a:rPr lang="en-US" baseline="30000" dirty="0"/>
              <a:t>31</a:t>
            </a:r>
            <a:endParaRPr lang="en-US" sz="1800" dirty="0"/>
          </a:p>
          <a:p>
            <a:pPr marL="685800" indent="-228600"/>
            <a:r>
              <a:rPr lang="en-US" sz="1800" dirty="0"/>
              <a:t>Individuals, the private sector, and government agencies have a shared vital interest and complementary roles and responsibilities in protecting the Nation from malicious cyber activity.</a:t>
            </a:r>
          </a:p>
          <a:p>
            <a:pPr>
              <a:spcBef>
                <a:spcPts val="0"/>
              </a:spcBef>
            </a:pPr>
            <a:endParaRPr lang="en-US" sz="1000" b="1" dirty="0"/>
          </a:p>
          <a:p>
            <a:pPr marL="457200" indent="-457200">
              <a:buNone/>
            </a:pPr>
            <a:r>
              <a:rPr lang="en-US" b="1" dirty="0"/>
              <a:t>2. Risk-Based Response</a:t>
            </a:r>
          </a:p>
          <a:p>
            <a:pPr marL="685800" indent="-228600"/>
            <a:r>
              <a:rPr lang="en-US" sz="1800" dirty="0"/>
              <a:t>Federal government will determine its response to malicious cyber activity based on the risk it poses to the United States’ national security, foreign relations, or economy, or to the American people’s civil liberties, public health and safety, or to the confidence they place in the Federal government.</a:t>
            </a:r>
          </a:p>
        </p:txBody>
      </p:sp>
      <p:pic>
        <p:nvPicPr>
          <p:cNvPr id="4" name="Picture 2" descr="C:\Users\Chloe\AppData\Local\Microsoft\Windows\Temporary Internet Files\Content.IE5\SS54YMR8\xfgc54tj-1414506531[1].jpg"/>
          <p:cNvPicPr>
            <a:picLocks noChangeAspect="1" noChangeArrowheads="1"/>
          </p:cNvPicPr>
          <p:nvPr/>
        </p:nvPicPr>
        <p:blipFill rotWithShape="1">
          <a:blip r:embed="rId3">
            <a:extLst>
              <a:ext uri="{28A0092B-C50C-407E-A947-70E740481C1C}">
                <a14:useLocalDpi xmlns:a14="http://schemas.microsoft.com/office/drawing/2010/main" val="0"/>
              </a:ext>
            </a:extLst>
          </a:blip>
          <a:srcRect b="11516"/>
          <a:stretch/>
        </p:blipFill>
        <p:spPr bwMode="auto">
          <a:xfrm>
            <a:off x="510640" y="4712200"/>
            <a:ext cx="8003968" cy="157941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62547" y="6393830"/>
            <a:ext cx="7804298" cy="400110"/>
          </a:xfrm>
          <a:prstGeom prst="rect">
            <a:avLst/>
          </a:prstGeom>
          <a:noFill/>
        </p:spPr>
        <p:txBody>
          <a:bodyPr wrap="square" rtlCol="0">
            <a:spAutoFit/>
          </a:bodyPr>
          <a:lstStyle/>
          <a:p>
            <a:r>
              <a:rPr lang="en-US" sz="1000" dirty="0">
                <a:cs typeface="Arial" panose="020B0604020202020204" pitchFamily="34" charset="0"/>
              </a:rPr>
              <a:t>31. FACT SHEET: Presidential Policy Directive on United States Cyber Incident Coordination: https://obamawhitehouse.archives.gov/the-press-office/2016/07/26/fact-sheet-presidential-policy-directive-united-states-cyber-incident-1 (accessed 6/15/2018)</a:t>
            </a:r>
          </a:p>
        </p:txBody>
      </p:sp>
    </p:spTree>
    <p:extLst>
      <p:ext uri="{BB962C8B-B14F-4D97-AF65-F5344CB8AC3E}">
        <p14:creationId xmlns:p14="http://schemas.microsoft.com/office/powerpoint/2010/main" val="4052340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1"/>
          <p:cNvSpPr>
            <a:spLocks noGrp="1"/>
          </p:cNvSpPr>
          <p:nvPr>
            <p:ph type="title"/>
          </p:nvPr>
        </p:nvSpPr>
        <p:spPr>
          <a:xfrm>
            <a:off x="628650" y="146763"/>
            <a:ext cx="7885958" cy="945768"/>
          </a:xfrm>
        </p:spPr>
        <p:txBody>
          <a:bodyPr/>
          <a:lstStyle/>
          <a:p>
            <a:r>
              <a:rPr lang="en-US" dirty="0">
                <a:cs typeface="Times New Roman" panose="02020603050405020304" pitchFamily="18" charset="0"/>
              </a:rPr>
              <a:t>Five Guiding Principles of PPD-41 </a:t>
            </a:r>
            <a:r>
              <a:rPr lang="en-US" sz="2000" i="1" dirty="0">
                <a:cs typeface="Times New Roman" panose="02020603050405020304" pitchFamily="18" charset="0"/>
              </a:rPr>
              <a:t>Cont.</a:t>
            </a:r>
            <a:endParaRPr lang="en-US" i="1" dirty="0">
              <a:cs typeface="Times New Roman" panose="02020603050405020304" pitchFamily="18" charset="0"/>
            </a:endParaRPr>
          </a:p>
        </p:txBody>
      </p:sp>
      <p:sp>
        <p:nvSpPr>
          <p:cNvPr id="3" name="Content Placeholder 2"/>
          <p:cNvSpPr>
            <a:spLocks noGrp="1"/>
          </p:cNvSpPr>
          <p:nvPr>
            <p:ph idx="1"/>
          </p:nvPr>
        </p:nvSpPr>
        <p:spPr>
          <a:xfrm>
            <a:off x="604899" y="1235034"/>
            <a:ext cx="7886700" cy="4407540"/>
          </a:xfrm>
        </p:spPr>
        <p:txBody>
          <a:bodyPr/>
          <a:lstStyle/>
          <a:p>
            <a:pPr marL="457200" indent="-457200">
              <a:buNone/>
            </a:pPr>
            <a:r>
              <a:rPr lang="en-US" b="1" dirty="0"/>
              <a:t>3. Respecting Affected Entities</a:t>
            </a:r>
            <a:r>
              <a:rPr lang="en-US" baseline="30000" dirty="0"/>
              <a:t>32</a:t>
            </a:r>
          </a:p>
          <a:p>
            <a:pPr marL="685800" indent="-228600"/>
            <a:r>
              <a:rPr lang="en-US" sz="1800" dirty="0"/>
              <a:t>Federal government responders will safeguard details of the incident, as well as privacy and civil liberties, and sensitive private sector information.</a:t>
            </a:r>
          </a:p>
          <a:p>
            <a:pPr>
              <a:spcBef>
                <a:spcPts val="0"/>
              </a:spcBef>
            </a:pPr>
            <a:endParaRPr lang="en-US" sz="1000" b="1" dirty="0"/>
          </a:p>
          <a:p>
            <a:pPr marL="457200" indent="-457200">
              <a:buNone/>
            </a:pPr>
            <a:r>
              <a:rPr lang="en-US" b="1" dirty="0"/>
              <a:t>4. Unity of Effort</a:t>
            </a:r>
          </a:p>
          <a:p>
            <a:pPr marL="685800" indent="-228600"/>
            <a:r>
              <a:rPr lang="en-US" sz="1800" dirty="0"/>
              <a:t>Whichever Federal agency first becomes aware of a cyber incident will rapidly notify other relevant Federal agencies in order to facilitate a unified Federal response and ensure that the right combination of agencies responds to a particular incident.</a:t>
            </a:r>
          </a:p>
          <a:p>
            <a:pPr marL="0" indent="0">
              <a:spcBef>
                <a:spcPts val="0"/>
              </a:spcBef>
              <a:buNone/>
            </a:pPr>
            <a:endParaRPr lang="en-US" sz="1000" b="1" dirty="0"/>
          </a:p>
          <a:p>
            <a:pPr marL="457200" indent="-457200">
              <a:buNone/>
            </a:pPr>
            <a:r>
              <a:rPr lang="en-US" b="1" dirty="0"/>
              <a:t>5. Enabling Restoration and Recovery </a:t>
            </a:r>
          </a:p>
          <a:p>
            <a:pPr marL="685800" indent="-228600"/>
            <a:r>
              <a:rPr lang="en-US" sz="1800" dirty="0"/>
              <a:t>Federal response activities will be conducted in a manner to facilitate restoration and recovery of an entity that has experienced a cyber incident, balancing investigative and national security requirements with the need to return to normal operations as quickly as possible.</a:t>
            </a:r>
          </a:p>
          <a:p>
            <a:pPr marL="0" indent="0">
              <a:buNone/>
            </a:pPr>
            <a:endParaRPr lang="fr-FR" dirty="0"/>
          </a:p>
          <a:p>
            <a:pPr marL="0" indent="0">
              <a:buNone/>
            </a:pPr>
            <a:endParaRPr lang="en-US" dirty="0"/>
          </a:p>
        </p:txBody>
      </p:sp>
      <p:pic>
        <p:nvPicPr>
          <p:cNvPr id="8194" name="Picture 2" descr="Cybersecurity graphic of computer.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758" y="5645888"/>
            <a:ext cx="8478982" cy="6291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08758" y="6387006"/>
            <a:ext cx="8076143" cy="400110"/>
          </a:xfrm>
          <a:prstGeom prst="rect">
            <a:avLst/>
          </a:prstGeom>
          <a:noFill/>
        </p:spPr>
        <p:txBody>
          <a:bodyPr wrap="square" rtlCol="0">
            <a:spAutoFit/>
          </a:bodyPr>
          <a:lstStyle/>
          <a:p>
            <a:r>
              <a:rPr lang="en-US" sz="1000" dirty="0">
                <a:cs typeface="Arial" panose="020B0604020202020204" pitchFamily="34" charset="0"/>
              </a:rPr>
              <a:t>32. FACT SHEET: Presidential Policy Directive on United States Cyber Incident Coordination: https://obamawhitehouse.archives.gov/the-press-office/2016/07/26/fact-sheet-presidential-policy-directive-united-states-cyber-incident-1 (accessed 6/15/2018)</a:t>
            </a:r>
          </a:p>
        </p:txBody>
      </p:sp>
    </p:spTree>
    <p:extLst>
      <p:ext uri="{BB962C8B-B14F-4D97-AF65-F5344CB8AC3E}">
        <p14:creationId xmlns:p14="http://schemas.microsoft.com/office/powerpoint/2010/main" val="648876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3921" y="84400"/>
            <a:ext cx="8836158" cy="717632"/>
          </a:xfrm>
        </p:spPr>
        <p:txBody>
          <a:bodyPr/>
          <a:lstStyle/>
          <a:p>
            <a:r>
              <a:rPr lang="en-US" dirty="0">
                <a:cs typeface="Times New Roman" panose="02020603050405020304" pitchFamily="18" charset="0"/>
              </a:rPr>
              <a:t>Cyber Incident Severity Schema</a:t>
            </a:r>
            <a:r>
              <a:rPr lang="en-US" baseline="30000" dirty="0">
                <a:cs typeface="Times New Roman" panose="02020603050405020304" pitchFamily="18" charset="0"/>
              </a:rPr>
              <a:t>33</a:t>
            </a:r>
          </a:p>
        </p:txBody>
      </p:sp>
      <p:pic>
        <p:nvPicPr>
          <p:cNvPr id="5" name="Picture 2" descr="The Cyber Incident Severity Schema lays out the different levels of cyber attacks. The lowest level is level 0, also known as baseline or white, is an unsubstantiated or inconsequential event. The next level, level 1, also known as low or green, is an event that is unlikely to impact public health or safety or national security. Level 2, also known as medium or yellow, is an event that may impact public health or safety or national security. Level 3, High or Orange, is an event that is likely to result in a demonstrable impact of public health or safety or national security. Level 4, also known as severe or Red, is an event that is likely to result in a significant impact to public health or safety or national security. The final level is Level 5, known as emergency or black, is an event that poses an imminent threat to critical infrastructure, national security, or lives of American people." title="Cyber Incident Severity Schema"/>
          <p:cNvPicPr>
            <a:picLocks noChangeAspect="1" noChangeArrowheads="1"/>
          </p:cNvPicPr>
          <p:nvPr/>
        </p:nvPicPr>
        <p:blipFill rotWithShape="1">
          <a:blip r:embed="rId3">
            <a:extLst>
              <a:ext uri="{28A0092B-C50C-407E-A947-70E740481C1C}">
                <a14:useLocalDpi xmlns:a14="http://schemas.microsoft.com/office/drawing/2010/main" val="0"/>
              </a:ext>
            </a:extLst>
          </a:blip>
          <a:srcRect l="1970" t="2611" r="2463" b="2116"/>
          <a:stretch/>
        </p:blipFill>
        <p:spPr bwMode="auto">
          <a:xfrm>
            <a:off x="2093027" y="894228"/>
            <a:ext cx="6934200" cy="53536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166255" y="1769423"/>
            <a:ext cx="1840675" cy="4407540"/>
          </a:xfrm>
        </p:spPr>
        <p:txBody>
          <a:bodyPr/>
          <a:lstStyle/>
          <a:p>
            <a:pPr marL="0" indent="0">
              <a:buNone/>
            </a:pPr>
            <a:r>
              <a:rPr lang="en-US" sz="1800" dirty="0"/>
              <a:t>A “significant” cyber attack is a 3 or higher on this spectrum.</a:t>
            </a:r>
          </a:p>
        </p:txBody>
      </p:sp>
      <p:sp>
        <p:nvSpPr>
          <p:cNvPr id="4" name="TextBox 3"/>
          <p:cNvSpPr txBox="1"/>
          <p:nvPr/>
        </p:nvSpPr>
        <p:spPr>
          <a:xfrm>
            <a:off x="166255" y="6233721"/>
            <a:ext cx="7690884" cy="553998"/>
          </a:xfrm>
          <a:prstGeom prst="rect">
            <a:avLst/>
          </a:prstGeom>
          <a:noFill/>
        </p:spPr>
        <p:txBody>
          <a:bodyPr wrap="square" rtlCol="0">
            <a:spAutoFit/>
          </a:bodyPr>
          <a:lstStyle/>
          <a:p>
            <a:r>
              <a:rPr lang="en-US" sz="1000" dirty="0">
                <a:cs typeface="Arial" panose="020B0604020202020204" pitchFamily="34" charset="0"/>
              </a:rPr>
              <a:t>33. Cyber Incident Severity Schema: https://obamawhitehouse.archives.gov/sites/whitehouse.gov/files/documents/Cyber%2BIncident%2BSeverity%2BSchema.pdf (accessed 6/7/2018)</a:t>
            </a:r>
          </a:p>
        </p:txBody>
      </p:sp>
    </p:spTree>
    <p:extLst>
      <p:ext uri="{BB962C8B-B14F-4D97-AF65-F5344CB8AC3E}">
        <p14:creationId xmlns:p14="http://schemas.microsoft.com/office/powerpoint/2010/main" val="2557630017"/>
      </p:ext>
    </p:extLst>
  </p:cSld>
  <p:clrMapOvr>
    <a:masterClrMapping/>
  </p:clrMapOvr>
</p:sld>
</file>

<file path=ppt/theme/theme1.xml><?xml version="1.0" encoding="utf-8"?>
<a:theme xmlns:a="http://schemas.openxmlformats.org/drawingml/2006/main" name="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2.xml><?xml version="1.0" encoding="utf-8"?>
<a:theme xmlns:a="http://schemas.openxmlformats.org/drawingml/2006/main" name="Law White with Log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wrap="square">
        <a:spAutoFit/>
      </a:bodyPr>
      <a:lstStyle>
        <a:defPPr algn="ctr">
          <a:defRPr sz="4800" dirty="0">
            <a:solidFill>
              <a:schemeClr val="bg1"/>
            </a:solidFill>
            <a:latin typeface="Garamond" pitchFamily="18" charset="0"/>
          </a:defRPr>
        </a:defPPr>
      </a:lstStyle>
    </a:txDef>
  </a:objectDefaults>
  <a:extraClrSchemeLst/>
</a:theme>
</file>

<file path=ppt/theme/theme3.xml><?xml version="1.0" encoding="utf-8"?>
<a:theme xmlns:a="http://schemas.openxmlformats.org/drawingml/2006/main" name="1_PP_C5Modules_CC_License_standar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_C5Modules_CC_License_standard" id="{F0FA9D47-06A1-4F86-A3DE-945BA88B3B0E}" vid="{A7340899-09C2-4C21-8394-A4D30A56A33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25283</TotalTime>
  <Words>5035</Words>
  <Application>Microsoft Office PowerPoint</Application>
  <PresentationFormat>On-screen Show (4:3)</PresentationFormat>
  <Paragraphs>460</Paragraphs>
  <Slides>46</Slides>
  <Notes>40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46</vt:i4>
      </vt:variant>
    </vt:vector>
  </HeadingPairs>
  <TitlesOfParts>
    <vt:vector size="55" baseType="lpstr">
      <vt:lpstr>Arial</vt:lpstr>
      <vt:lpstr>Calibri</vt:lpstr>
      <vt:lpstr>Calibri Light</vt:lpstr>
      <vt:lpstr>Georgia</vt:lpstr>
      <vt:lpstr>Times New Roman</vt:lpstr>
      <vt:lpstr>Wingdings</vt:lpstr>
      <vt:lpstr>PP_C5Modules_CC_License_standard</vt:lpstr>
      <vt:lpstr>Law White with Logo</vt:lpstr>
      <vt:lpstr>1_PP_C5Modules_CC_License_standard</vt:lpstr>
      <vt:lpstr>  Module II Week 5: Cyber Governance</vt:lpstr>
      <vt:lpstr>Lesson Outline: PPD-41; Cyber Operations Policy; U.S. Cyber Operations Framework</vt:lpstr>
      <vt:lpstr>Lesson Outline: PPD-41; Cyber Operations Policy; U.S. Cyber Operations Framework </vt:lpstr>
      <vt:lpstr>Learning Outcomes: PPD-41; Cyber Operations Policy; U.S. Cyber Operations Framework</vt:lpstr>
      <vt:lpstr>Section 1: Introduction to Presidential Policy Directive - 41</vt:lpstr>
      <vt:lpstr>Presidential Policy Directive – 41 (PPD-41) </vt:lpstr>
      <vt:lpstr>Five Guiding Principles of PPD-41</vt:lpstr>
      <vt:lpstr>Five Guiding Principles of PPD-41 Cont.</vt:lpstr>
      <vt:lpstr>Cyber Incident Severity Schema33</vt:lpstr>
      <vt:lpstr>Four Concurrent Lines of Effort</vt:lpstr>
      <vt:lpstr>Four Concurrent Lines of Effort Cont.</vt:lpstr>
      <vt:lpstr>Coordination Architecture</vt:lpstr>
      <vt:lpstr>Annex to PPD-41</vt:lpstr>
      <vt:lpstr>II. Coordination Architecture38</vt:lpstr>
      <vt:lpstr>II. Coordination Architecture Cont.39</vt:lpstr>
      <vt:lpstr>III. Federal Government Response to Incidents Affecting Federal Networks</vt:lpstr>
      <vt:lpstr>III. Federal Government Response to Incidents Affecting Federal Networks Cont.41</vt:lpstr>
      <vt:lpstr>IV. Implementation and Assessment42</vt:lpstr>
      <vt:lpstr>Section 2: Introduction to Cyber Security in the Obama and Trump administrations</vt:lpstr>
      <vt:lpstr>Obama Administration  Cyber Security Approach</vt:lpstr>
      <vt:lpstr>Trump Administration  Cyber Security Approach</vt:lpstr>
      <vt:lpstr>Section 3:  Introduction to Offensive Cyber Operations</vt:lpstr>
      <vt:lpstr>U.S. Offensive Cyber Operations </vt:lpstr>
      <vt:lpstr>U.S. Offensive Cyber Operations Against ISIS</vt:lpstr>
      <vt:lpstr>Section 4:  Multi-Agency Cooperation</vt:lpstr>
      <vt:lpstr>Multi-Agency Task Forces</vt:lpstr>
      <vt:lpstr>Section 5: Brief Examples of Cyber Attacks in the U.S.</vt:lpstr>
      <vt:lpstr>Example of the Domestic Threat</vt:lpstr>
      <vt:lpstr>Example of Foreign Threat/Private: Sony Pictures Hack (2014)54 </vt:lpstr>
      <vt:lpstr>Example of Foreign Threat/Public: 2016 Presidential Election</vt:lpstr>
      <vt:lpstr>Cyber Operations Structure and Policy Overview</vt:lpstr>
      <vt:lpstr>Assessment Question 1 │ Multiple Choice</vt:lpstr>
      <vt:lpstr>Assessment Question 1 Answered</vt:lpstr>
      <vt:lpstr>Assessment Question 2 │ Multiple Choice</vt:lpstr>
      <vt:lpstr>Assessment Question 2 Answered</vt:lpstr>
      <vt:lpstr>Assessment Question 3 │ Multiple Choice</vt:lpstr>
      <vt:lpstr>Assessment Question 3 Answered</vt:lpstr>
      <vt:lpstr>Assessment Question 4 │ Multiple Choice</vt:lpstr>
      <vt:lpstr>Assessment Question 4 Answered</vt:lpstr>
      <vt:lpstr>Assessment Question 5 │ Multiple Choice</vt:lpstr>
      <vt:lpstr>Assessment Question 5 Answered</vt:lpstr>
      <vt:lpstr>Assessment Question │ Discussion 1</vt:lpstr>
      <vt:lpstr>Discussion Question 1 Answered</vt:lpstr>
      <vt:lpstr>Assessment Question │ Discussion 2</vt:lpstr>
      <vt:lpstr>Discussion Question 2 Answered</vt:lpstr>
      <vt:lpstr>Acronyms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International Law</dc:title>
  <dc:creator>Thorsten Swider</dc:creator>
  <cp:lastModifiedBy>Kevin S. Kuczynski</cp:lastModifiedBy>
  <cp:revision>590</cp:revision>
  <dcterms:created xsi:type="dcterms:W3CDTF">2018-01-05T18:03:52Z</dcterms:created>
  <dcterms:modified xsi:type="dcterms:W3CDTF">2019-02-21T19:28:56Z</dcterms:modified>
</cp:coreProperties>
</file>